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37"/>
  </p:notesMasterIdLst>
  <p:handoutMasterIdLst>
    <p:handoutMasterId r:id="rId38"/>
  </p:handoutMasterIdLst>
  <p:sldIdLst>
    <p:sldId id="256" r:id="rId2"/>
    <p:sldId id="296" r:id="rId3"/>
    <p:sldId id="275" r:id="rId4"/>
    <p:sldId id="265" r:id="rId5"/>
    <p:sldId id="267" r:id="rId6"/>
    <p:sldId id="266" r:id="rId7"/>
    <p:sldId id="274" r:id="rId8"/>
    <p:sldId id="258" r:id="rId9"/>
    <p:sldId id="260" r:id="rId10"/>
    <p:sldId id="259" r:id="rId11"/>
    <p:sldId id="261" r:id="rId12"/>
    <p:sldId id="263" r:id="rId13"/>
    <p:sldId id="268" r:id="rId14"/>
    <p:sldId id="270" r:id="rId15"/>
    <p:sldId id="271" r:id="rId16"/>
    <p:sldId id="272" r:id="rId17"/>
    <p:sldId id="276" r:id="rId18"/>
    <p:sldId id="277" r:id="rId19"/>
    <p:sldId id="280" r:id="rId20"/>
    <p:sldId id="279" r:id="rId21"/>
    <p:sldId id="281" r:id="rId22"/>
    <p:sldId id="282" r:id="rId23"/>
    <p:sldId id="294" r:id="rId24"/>
    <p:sldId id="287" r:id="rId25"/>
    <p:sldId id="284" r:id="rId26"/>
    <p:sldId id="285" r:id="rId27"/>
    <p:sldId id="286" r:id="rId28"/>
    <p:sldId id="297" r:id="rId29"/>
    <p:sldId id="289" r:id="rId30"/>
    <p:sldId id="288" r:id="rId31"/>
    <p:sldId id="290" r:id="rId32"/>
    <p:sldId id="291" r:id="rId33"/>
    <p:sldId id="292" r:id="rId34"/>
    <p:sldId id="293" r:id="rId35"/>
    <p:sldId id="295" r:id="rId36"/>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4A21"/>
    <a:srgbClr val="FFFFFF"/>
    <a:srgbClr val="0460A9"/>
    <a:srgbClr val="5F7B8E"/>
    <a:srgbClr val="FBE2BA"/>
    <a:srgbClr val="0460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51" autoAdjust="0"/>
    <p:restoredTop sz="96190" autoAdjust="0"/>
  </p:normalViewPr>
  <p:slideViewPr>
    <p:cSldViewPr snapToGrid="0" snapToObjects="1">
      <p:cViewPr>
        <p:scale>
          <a:sx n="79" d="100"/>
          <a:sy n="79" d="100"/>
        </p:scale>
        <p:origin x="1104" y="19"/>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95C76AE5-B47A-0243-887A-12A6BFA5DB3B}" type="datetimeFigureOut">
              <a:rPr lang="en-US" smtClean="0"/>
              <a:t>Nov-26-2020</a:t>
            </a:fld>
            <a:endParaRPr lang="en-US" dirty="0"/>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1358044C-51EC-B245-A85F-74B68B169B7D}" type="slidenum">
              <a:rPr lang="en-US" smtClean="0"/>
              <a:t>‹#›</a:t>
            </a:fld>
            <a:endParaRPr lang="en-US" dirty="0"/>
          </a:p>
        </p:txBody>
      </p:sp>
    </p:spTree>
    <p:extLst>
      <p:ext uri="{BB962C8B-B14F-4D97-AF65-F5344CB8AC3E}">
        <p14:creationId xmlns:p14="http://schemas.microsoft.com/office/powerpoint/2010/main" val="7905517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9B52F480-A1D1-7A49-A49F-AD4018D10538}" type="datetimeFigureOut">
              <a:rPr lang="en-US" smtClean="0"/>
              <a:t>Nov-26-2020</a:t>
            </a:fld>
            <a:endParaRPr lang="en-US" dirty="0"/>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A6915B12-296E-694A-8AAA-3F17B5490D77}" type="slidenum">
              <a:rPr lang="en-US" smtClean="0"/>
              <a:t>‹#›</a:t>
            </a:fld>
            <a:endParaRPr lang="en-US" dirty="0"/>
          </a:p>
        </p:txBody>
      </p:sp>
    </p:spTree>
    <p:extLst>
      <p:ext uri="{BB962C8B-B14F-4D97-AF65-F5344CB8AC3E}">
        <p14:creationId xmlns:p14="http://schemas.microsoft.com/office/powerpoint/2010/main" val="1223500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1</a:t>
            </a:fld>
            <a:endParaRPr lang="en-US" dirty="0"/>
          </a:p>
        </p:txBody>
      </p:sp>
    </p:spTree>
    <p:extLst>
      <p:ext uri="{BB962C8B-B14F-4D97-AF65-F5344CB8AC3E}">
        <p14:creationId xmlns:p14="http://schemas.microsoft.com/office/powerpoint/2010/main" val="527157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25</a:t>
            </a:fld>
            <a:endParaRPr lang="en-US" dirty="0"/>
          </a:p>
        </p:txBody>
      </p:sp>
    </p:spTree>
    <p:extLst>
      <p:ext uri="{BB962C8B-B14F-4D97-AF65-F5344CB8AC3E}">
        <p14:creationId xmlns:p14="http://schemas.microsoft.com/office/powerpoint/2010/main" val="5621260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26</a:t>
            </a:fld>
            <a:endParaRPr lang="en-US" dirty="0"/>
          </a:p>
        </p:txBody>
      </p:sp>
    </p:spTree>
    <p:extLst>
      <p:ext uri="{BB962C8B-B14F-4D97-AF65-F5344CB8AC3E}">
        <p14:creationId xmlns:p14="http://schemas.microsoft.com/office/powerpoint/2010/main" val="20721152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27</a:t>
            </a:fld>
            <a:endParaRPr lang="en-US" dirty="0"/>
          </a:p>
        </p:txBody>
      </p:sp>
    </p:spTree>
    <p:extLst>
      <p:ext uri="{BB962C8B-B14F-4D97-AF65-F5344CB8AC3E}">
        <p14:creationId xmlns:p14="http://schemas.microsoft.com/office/powerpoint/2010/main" val="6026702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28</a:t>
            </a:fld>
            <a:endParaRPr lang="en-US" dirty="0"/>
          </a:p>
        </p:txBody>
      </p:sp>
    </p:spTree>
    <p:extLst>
      <p:ext uri="{BB962C8B-B14F-4D97-AF65-F5344CB8AC3E}">
        <p14:creationId xmlns:p14="http://schemas.microsoft.com/office/powerpoint/2010/main" val="30816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29</a:t>
            </a:fld>
            <a:endParaRPr lang="en-US" dirty="0"/>
          </a:p>
        </p:txBody>
      </p:sp>
    </p:spTree>
    <p:extLst>
      <p:ext uri="{BB962C8B-B14F-4D97-AF65-F5344CB8AC3E}">
        <p14:creationId xmlns:p14="http://schemas.microsoft.com/office/powerpoint/2010/main" val="14687334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30</a:t>
            </a:fld>
            <a:endParaRPr lang="en-US" dirty="0"/>
          </a:p>
        </p:txBody>
      </p:sp>
    </p:spTree>
    <p:extLst>
      <p:ext uri="{BB962C8B-B14F-4D97-AF65-F5344CB8AC3E}">
        <p14:creationId xmlns:p14="http://schemas.microsoft.com/office/powerpoint/2010/main" val="2062292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31</a:t>
            </a:fld>
            <a:endParaRPr lang="en-US" dirty="0"/>
          </a:p>
        </p:txBody>
      </p:sp>
    </p:spTree>
    <p:extLst>
      <p:ext uri="{BB962C8B-B14F-4D97-AF65-F5344CB8AC3E}">
        <p14:creationId xmlns:p14="http://schemas.microsoft.com/office/powerpoint/2010/main" val="8079100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32</a:t>
            </a:fld>
            <a:endParaRPr lang="en-US" dirty="0"/>
          </a:p>
        </p:txBody>
      </p:sp>
    </p:spTree>
    <p:extLst>
      <p:ext uri="{BB962C8B-B14F-4D97-AF65-F5344CB8AC3E}">
        <p14:creationId xmlns:p14="http://schemas.microsoft.com/office/powerpoint/2010/main" val="1111127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33</a:t>
            </a:fld>
            <a:endParaRPr lang="en-US" dirty="0"/>
          </a:p>
        </p:txBody>
      </p:sp>
    </p:spTree>
    <p:extLst>
      <p:ext uri="{BB962C8B-B14F-4D97-AF65-F5344CB8AC3E}">
        <p14:creationId xmlns:p14="http://schemas.microsoft.com/office/powerpoint/2010/main" val="608269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34</a:t>
            </a:fld>
            <a:endParaRPr lang="en-US" dirty="0"/>
          </a:p>
        </p:txBody>
      </p:sp>
    </p:spTree>
    <p:extLst>
      <p:ext uri="{BB962C8B-B14F-4D97-AF65-F5344CB8AC3E}">
        <p14:creationId xmlns:p14="http://schemas.microsoft.com/office/powerpoint/2010/main" val="1278631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2</a:t>
            </a:fld>
            <a:endParaRPr lang="en-US" dirty="0"/>
          </a:p>
        </p:txBody>
      </p:sp>
    </p:spTree>
    <p:extLst>
      <p:ext uri="{BB962C8B-B14F-4D97-AF65-F5344CB8AC3E}">
        <p14:creationId xmlns:p14="http://schemas.microsoft.com/office/powerpoint/2010/main" val="622763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3</a:t>
            </a:fld>
            <a:endParaRPr lang="en-US" dirty="0"/>
          </a:p>
        </p:txBody>
      </p:sp>
    </p:spTree>
    <p:extLst>
      <p:ext uri="{BB962C8B-B14F-4D97-AF65-F5344CB8AC3E}">
        <p14:creationId xmlns:p14="http://schemas.microsoft.com/office/powerpoint/2010/main" val="359615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6915B12-296E-694A-8AAA-3F17B5490D77}" type="slidenum">
              <a:rPr lang="en-US" smtClean="0"/>
              <a:t>7</a:t>
            </a:fld>
            <a:endParaRPr lang="en-US" dirty="0"/>
          </a:p>
        </p:txBody>
      </p:sp>
    </p:spTree>
    <p:extLst>
      <p:ext uri="{BB962C8B-B14F-4D97-AF65-F5344CB8AC3E}">
        <p14:creationId xmlns:p14="http://schemas.microsoft.com/office/powerpoint/2010/main" val="416747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8</a:t>
            </a:fld>
            <a:endParaRPr lang="en-US" dirty="0"/>
          </a:p>
        </p:txBody>
      </p:sp>
    </p:spTree>
    <p:extLst>
      <p:ext uri="{BB962C8B-B14F-4D97-AF65-F5344CB8AC3E}">
        <p14:creationId xmlns:p14="http://schemas.microsoft.com/office/powerpoint/2010/main" val="9410609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16</a:t>
            </a:fld>
            <a:endParaRPr lang="en-US" dirty="0"/>
          </a:p>
        </p:txBody>
      </p:sp>
    </p:spTree>
    <p:extLst>
      <p:ext uri="{BB962C8B-B14F-4D97-AF65-F5344CB8AC3E}">
        <p14:creationId xmlns:p14="http://schemas.microsoft.com/office/powerpoint/2010/main" val="2990002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17</a:t>
            </a:fld>
            <a:endParaRPr lang="en-US" dirty="0"/>
          </a:p>
        </p:txBody>
      </p:sp>
    </p:spTree>
    <p:extLst>
      <p:ext uri="{BB962C8B-B14F-4D97-AF65-F5344CB8AC3E}">
        <p14:creationId xmlns:p14="http://schemas.microsoft.com/office/powerpoint/2010/main" val="1307450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23</a:t>
            </a:fld>
            <a:endParaRPr lang="en-US" dirty="0"/>
          </a:p>
        </p:txBody>
      </p:sp>
    </p:spTree>
    <p:extLst>
      <p:ext uri="{BB962C8B-B14F-4D97-AF65-F5344CB8AC3E}">
        <p14:creationId xmlns:p14="http://schemas.microsoft.com/office/powerpoint/2010/main" val="949298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6915B12-296E-694A-8AAA-3F17B5490D77}" type="slidenum">
              <a:rPr lang="en-US" smtClean="0"/>
              <a:t>24</a:t>
            </a:fld>
            <a:endParaRPr lang="en-US" dirty="0"/>
          </a:p>
        </p:txBody>
      </p:sp>
    </p:spTree>
    <p:extLst>
      <p:ext uri="{BB962C8B-B14F-4D97-AF65-F5344CB8AC3E}">
        <p14:creationId xmlns:p14="http://schemas.microsoft.com/office/powerpoint/2010/main" val="1681776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Box 1"/>
          <p:cNvSpPr txBox="1"/>
          <p:nvPr userDrawn="1"/>
        </p:nvSpPr>
        <p:spPr>
          <a:xfrm>
            <a:off x="475560" y="522626"/>
            <a:ext cx="3234306" cy="230832"/>
          </a:xfrm>
          <a:prstGeom prst="rect">
            <a:avLst/>
          </a:prstGeom>
          <a:noFill/>
        </p:spPr>
        <p:txBody>
          <a:bodyPr wrap="square" rtlCol="0">
            <a:spAutoFit/>
          </a:bodyPr>
          <a:lstStyle/>
          <a:p>
            <a:r>
              <a:rPr lang="en-US" sz="900" b="1" dirty="0">
                <a:latin typeface="Arial" panose="020B0604020202020204" pitchFamily="34" charset="0"/>
                <a:ea typeface="Volta Modern Text 75" charset="0"/>
                <a:cs typeface="Arial" panose="020B0604020202020204" pitchFamily="34" charset="0"/>
              </a:rPr>
              <a:t>Interactive Ghana Telemedicine Toolkit</a:t>
            </a:r>
          </a:p>
        </p:txBody>
      </p:sp>
      <p:sp>
        <p:nvSpPr>
          <p:cNvPr id="5" name="Text Placeholder 4"/>
          <p:cNvSpPr>
            <a:spLocks noGrp="1"/>
          </p:cNvSpPr>
          <p:nvPr>
            <p:ph type="body" sz="quarter" idx="10"/>
          </p:nvPr>
        </p:nvSpPr>
        <p:spPr>
          <a:xfrm>
            <a:off x="471600" y="1076400"/>
            <a:ext cx="11395935" cy="624581"/>
          </a:xfrm>
          <a:prstGeom prst="rect">
            <a:avLst/>
          </a:prstGeom>
        </p:spPr>
        <p:txBody>
          <a:bodyPr/>
          <a:lstStyle>
            <a:lvl1pPr marL="0" indent="0">
              <a:lnSpc>
                <a:spcPct val="100000"/>
              </a:lnSpc>
              <a:buFontTx/>
              <a:buNone/>
              <a:defRPr sz="2600" b="1" i="0">
                <a:latin typeface="Arial" panose="020B0604020202020204" pitchFamily="34" charset="0"/>
                <a:ea typeface="Arial" panose="020B0604020202020204" pitchFamily="34" charset="0"/>
                <a:cs typeface="Arial" panose="020B0604020202020204" pitchFamily="34" charset="0"/>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Tree>
    <p:extLst>
      <p:ext uri="{BB962C8B-B14F-4D97-AF65-F5344CB8AC3E}">
        <p14:creationId xmlns:p14="http://schemas.microsoft.com/office/powerpoint/2010/main" val="13962606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762906" y="6089734"/>
            <a:ext cx="3207755" cy="735866"/>
          </a:xfrm>
          <a:prstGeom prst="rect">
            <a:avLst/>
          </a:prstGeom>
          <a:solidFill>
            <a:schemeClr val="bg1"/>
          </a:solidFill>
        </p:spPr>
      </p:pic>
    </p:spTree>
    <p:extLst>
      <p:ext uri="{BB962C8B-B14F-4D97-AF65-F5344CB8AC3E}">
        <p14:creationId xmlns:p14="http://schemas.microsoft.com/office/powerpoint/2010/main" val="1416531880"/>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5.png"/><Relationship Id="rId1" Type="http://schemas.openxmlformats.org/officeDocument/2006/relationships/slideLayout" Target="../slideLayouts/slideLayout1.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6.png"/><Relationship Id="rId1" Type="http://schemas.openxmlformats.org/officeDocument/2006/relationships/slideLayout" Target="../slideLayouts/slideLayout1.xml"/><Relationship Id="rId5" Type="http://schemas.openxmlformats.org/officeDocument/2006/relationships/slide" Target="slide16.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7.png"/><Relationship Id="rId1" Type="http://schemas.openxmlformats.org/officeDocument/2006/relationships/slideLayout" Target="../slideLayouts/slideLayout1.xml"/><Relationship Id="rId5" Type="http://schemas.openxmlformats.org/officeDocument/2006/relationships/slide" Target="slide16.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slide" Target="slide15.xml"/><Relationship Id="rId5" Type="http://schemas.openxmlformats.org/officeDocument/2006/relationships/slide" Target="slide14.xml"/><Relationship Id="rId4" Type="http://schemas.openxmlformats.org/officeDocument/2006/relationships/slide" Target="slide3.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40.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slide" Target="slide18.xml"/><Relationship Id="rId5" Type="http://schemas.openxmlformats.org/officeDocument/2006/relationships/image" Target="../media/image39.png"/><Relationship Id="rId4" Type="http://schemas.openxmlformats.org/officeDocument/2006/relationships/hyperlink" Target="http://www.who.int/ehealth/publications/overview.pdf" TargetMode="Externa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slide" Target="slide17.xml"/><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hyperlink" Target="https://www.ghdonline.org/uploads/road_map_for_telemedicine_iwg_asia_2014.pdf" TargetMode="External"/><Relationship Id="rId7" Type="http://schemas.openxmlformats.org/officeDocument/2006/relationships/image" Target="../media/image39.png"/><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18.png"/><Relationship Id="rId7"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 Id="rId9" Type="http://schemas.openxmlformats.org/officeDocument/2006/relationships/image" Target="../media/image48.png"/></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slide" Target="slide3.xml"/></Relationships>
</file>

<file path=ppt/slides/_rels/slide26.xml.rels><?xml version="1.0" encoding="UTF-8" standalone="yes"?>
<Relationships xmlns="http://schemas.openxmlformats.org/package/2006/relationships"><Relationship Id="rId8" Type="http://schemas.openxmlformats.org/officeDocument/2006/relationships/slide" Target="slide3.xml"/><Relationship Id="rId3" Type="http://schemas.openxmlformats.org/officeDocument/2006/relationships/image" Target="../media/image51.jpeg"/><Relationship Id="rId7" Type="http://schemas.openxmlformats.org/officeDocument/2006/relationships/image" Target="../media/image5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54.jpeg"/><Relationship Id="rId5" Type="http://schemas.openxmlformats.org/officeDocument/2006/relationships/image" Target="../media/image53.png"/><Relationship Id="rId4" Type="http://schemas.openxmlformats.org/officeDocument/2006/relationships/image" Target="../media/image52.png"/></Relationships>
</file>

<file path=ppt/slides/_rels/slide27.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58.emf"/><Relationship Id="rId4" Type="http://schemas.openxmlformats.org/officeDocument/2006/relationships/image" Target="../media/image57.emf"/></Relationships>
</file>

<file path=ppt/slides/_rels/slide28.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2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slide" Target="slide3.xml"/><Relationship Id="rId13" Type="http://schemas.openxmlformats.org/officeDocument/2006/relationships/slide" Target="slide19.xml"/><Relationship Id="rId18" Type="http://schemas.openxmlformats.org/officeDocument/2006/relationships/slide" Target="slide30.xml"/><Relationship Id="rId3" Type="http://schemas.openxmlformats.org/officeDocument/2006/relationships/slide" Target="slide18.xml"/><Relationship Id="rId21" Type="http://schemas.openxmlformats.org/officeDocument/2006/relationships/slide" Target="slide33.xml"/><Relationship Id="rId7" Type="http://schemas.openxmlformats.org/officeDocument/2006/relationships/image" Target="../media/image9.jpeg"/><Relationship Id="rId12" Type="http://schemas.openxmlformats.org/officeDocument/2006/relationships/slide" Target="slide17.xml"/><Relationship Id="rId17" Type="http://schemas.openxmlformats.org/officeDocument/2006/relationships/slide" Target="slide26.xml"/><Relationship Id="rId2" Type="http://schemas.openxmlformats.org/officeDocument/2006/relationships/notesSlide" Target="../notesSlides/notesSlide3.xml"/><Relationship Id="rId16" Type="http://schemas.openxmlformats.org/officeDocument/2006/relationships/slide" Target="slide23.xml"/><Relationship Id="rId20" Type="http://schemas.openxmlformats.org/officeDocument/2006/relationships/slide" Target="slide32.xml"/><Relationship Id="rId1" Type="http://schemas.openxmlformats.org/officeDocument/2006/relationships/slideLayout" Target="../slideLayouts/slideLayout1.xml"/><Relationship Id="rId6" Type="http://schemas.openxmlformats.org/officeDocument/2006/relationships/image" Target="../media/image8.jpeg"/><Relationship Id="rId11" Type="http://schemas.openxmlformats.org/officeDocument/2006/relationships/slide" Target="slide7.xml"/><Relationship Id="rId5" Type="http://schemas.openxmlformats.org/officeDocument/2006/relationships/image" Target="../media/image7.jpeg"/><Relationship Id="rId15" Type="http://schemas.openxmlformats.org/officeDocument/2006/relationships/slide" Target="slide25.xml"/><Relationship Id="rId23" Type="http://schemas.openxmlformats.org/officeDocument/2006/relationships/slide" Target="slide29.xml"/><Relationship Id="rId10" Type="http://schemas.openxmlformats.org/officeDocument/2006/relationships/slide" Target="slide6.xml"/><Relationship Id="rId19" Type="http://schemas.openxmlformats.org/officeDocument/2006/relationships/slide" Target="slide31.xml"/><Relationship Id="rId4" Type="http://schemas.openxmlformats.org/officeDocument/2006/relationships/image" Target="../media/image6.jpeg"/><Relationship Id="rId9" Type="http://schemas.openxmlformats.org/officeDocument/2006/relationships/slide" Target="slide4.xml"/><Relationship Id="rId14" Type="http://schemas.openxmlformats.org/officeDocument/2006/relationships/slide" Target="slide13.xml"/><Relationship Id="rId22" Type="http://schemas.openxmlformats.org/officeDocument/2006/relationships/slide" Target="slide34.xml"/></Relationships>
</file>

<file path=ppt/slides/_rels/slide3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slide" Target="slide3.xml"/><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50.jpeg"/><Relationship Id="rId7" Type="http://schemas.openxmlformats.org/officeDocument/2006/relationships/image" Target="../media/image65.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64.jpeg"/><Relationship Id="rId5" Type="http://schemas.openxmlformats.org/officeDocument/2006/relationships/image" Target="../media/image63.jpeg"/><Relationship Id="rId4" Type="http://schemas.openxmlformats.org/officeDocument/2006/relationships/slide" Target="slide3.xml"/></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hyperlink" Target="https://www.novartisfoundation.org/"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67.jpeg"/><Relationship Id="rId5" Type="http://schemas.openxmlformats.org/officeDocument/2006/relationships/slide" Target="slide3.xml"/><Relationship Id="rId4" Type="http://schemas.openxmlformats.org/officeDocument/2006/relationships/image" Target="../media/image39.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slide" Target="slide34.xml"/><Relationship Id="rId4" Type="http://schemas.openxmlformats.org/officeDocument/2006/relationships/image" Target="../media/image68.png"/></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0.jpe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hyperlink" Target="http://apps.who.int/gb/ebwha/pdf_files/WHA71/A71_20-en.pdf" TargetMode="Externa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slide" Target="slide8.xml"/><Relationship Id="rId18" Type="http://schemas.openxmlformats.org/officeDocument/2006/relationships/slide" Target="slide3.xml"/><Relationship Id="rId3" Type="http://schemas.openxmlformats.org/officeDocument/2006/relationships/image" Target="../media/image13.png"/><Relationship Id="rId21" Type="http://schemas.openxmlformats.org/officeDocument/2006/relationships/image" Target="../media/image25.pn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slide" Target="slide12.xml"/><Relationship Id="rId25" Type="http://schemas.openxmlformats.org/officeDocument/2006/relationships/image" Target="../media/image29.png"/><Relationship Id="rId2" Type="http://schemas.openxmlformats.org/officeDocument/2006/relationships/notesSlide" Target="../notesSlides/notesSlide4.xml"/><Relationship Id="rId16" Type="http://schemas.openxmlformats.org/officeDocument/2006/relationships/slide" Target="slide11.xml"/><Relationship Id="rId20"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24" Type="http://schemas.openxmlformats.org/officeDocument/2006/relationships/image" Target="../media/image28.png"/><Relationship Id="rId5" Type="http://schemas.openxmlformats.org/officeDocument/2006/relationships/image" Target="../media/image15.png"/><Relationship Id="rId15" Type="http://schemas.openxmlformats.org/officeDocument/2006/relationships/slide" Target="slide10.xml"/><Relationship Id="rId23" Type="http://schemas.openxmlformats.org/officeDocument/2006/relationships/image" Target="../media/image27.png"/><Relationship Id="rId10" Type="http://schemas.openxmlformats.org/officeDocument/2006/relationships/image" Target="../media/image20.png"/><Relationship Id="rId19" Type="http://schemas.openxmlformats.org/officeDocument/2006/relationships/image" Target="../media/image23.jpe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slide" Target="slide9.xml"/><Relationship Id="rId22"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62906" y="6089734"/>
            <a:ext cx="3207755" cy="735866"/>
          </a:xfrm>
          <a:prstGeom prst="rect">
            <a:avLst/>
          </a:prstGeom>
          <a:solidFill>
            <a:schemeClr val="bg1"/>
          </a:solidFill>
        </p:spPr>
      </p:pic>
      <p:pic>
        <p:nvPicPr>
          <p:cNvPr id="3" name="Picture 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12216680" cy="5880848"/>
          </a:xfrm>
          <a:prstGeom prst="rect">
            <a:avLst/>
          </a:prstGeom>
        </p:spPr>
      </p:pic>
      <p:sp>
        <p:nvSpPr>
          <p:cNvPr id="8" name="Rectangle 7"/>
          <p:cNvSpPr/>
          <p:nvPr/>
        </p:nvSpPr>
        <p:spPr>
          <a:xfrm>
            <a:off x="0" y="3396344"/>
            <a:ext cx="4650060" cy="2228850"/>
          </a:xfrm>
          <a:prstGeom prst="rect">
            <a:avLst/>
          </a:prstGeom>
          <a:solidFill>
            <a:srgbClr val="E74A21"/>
          </a:solidFill>
          <a:ln w="12700" cap="sq"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Arial"/>
              <a:ea typeface=""/>
              <a:cs typeface=""/>
            </a:endParaRPr>
          </a:p>
        </p:txBody>
      </p:sp>
      <p:sp>
        <p:nvSpPr>
          <p:cNvPr id="9" name="TextBox 8"/>
          <p:cNvSpPr txBox="1"/>
          <p:nvPr/>
        </p:nvSpPr>
        <p:spPr>
          <a:xfrm>
            <a:off x="371922" y="3527088"/>
            <a:ext cx="4188927" cy="1308050"/>
          </a:xfrm>
          <a:prstGeom prst="rect">
            <a:avLst/>
          </a:prstGeom>
          <a:noFill/>
        </p:spPr>
        <p:txBody>
          <a:bodyPr wrap="square" rtlCol="0">
            <a:spAutoFit/>
          </a:bodyPr>
          <a:lstStyle/>
          <a:p>
            <a:r>
              <a:rPr lang="en-US" sz="2800" b="1" dirty="0">
                <a:solidFill>
                  <a:schemeClr val="bg1"/>
                </a:solidFill>
                <a:latin typeface="Arial" panose="020B0604020202020204" pitchFamily="34" charset="0"/>
                <a:ea typeface="Volta Modern Text 75" charset="0"/>
                <a:cs typeface="Arial" panose="020B0604020202020204" pitchFamily="34" charset="0"/>
              </a:rPr>
              <a:t>Ghana</a:t>
            </a:r>
          </a:p>
          <a:p>
            <a:r>
              <a:rPr lang="en-US" sz="2800" b="1" dirty="0">
                <a:solidFill>
                  <a:schemeClr val="bg1"/>
                </a:solidFill>
                <a:latin typeface="Arial" panose="020B0604020202020204" pitchFamily="34" charset="0"/>
                <a:ea typeface="Volta Modern Text 75" charset="0"/>
                <a:cs typeface="Arial" panose="020B0604020202020204" pitchFamily="34" charset="0"/>
              </a:rPr>
              <a:t>Telemedicine Toolkit</a:t>
            </a:r>
          </a:p>
          <a:p>
            <a:pPr>
              <a:spcBef>
                <a:spcPts val="600"/>
              </a:spcBef>
            </a:pPr>
            <a:r>
              <a:rPr lang="en-US" b="1" dirty="0">
                <a:solidFill>
                  <a:schemeClr val="bg1"/>
                </a:solidFill>
                <a:latin typeface="Arial" panose="020B0604020202020204" pitchFamily="34" charset="0"/>
                <a:ea typeface="Volta Modern Text 75" charset="0"/>
                <a:cs typeface="Arial" panose="020B0604020202020204" pitchFamily="34" charset="0"/>
              </a:rPr>
              <a:t>High-level Overview</a:t>
            </a:r>
          </a:p>
        </p:txBody>
      </p:sp>
      <p:sp>
        <p:nvSpPr>
          <p:cNvPr id="10" name="TextBox 9">
            <a:hlinkClick r:id="" action="ppaction://hlinkshowjump?jump=nextslide"/>
          </p:cNvPr>
          <p:cNvSpPr txBox="1"/>
          <p:nvPr/>
        </p:nvSpPr>
        <p:spPr>
          <a:xfrm>
            <a:off x="473523" y="4974623"/>
            <a:ext cx="1219199" cy="379026"/>
          </a:xfrm>
          <a:prstGeom prst="rect">
            <a:avLst/>
          </a:prstGeom>
          <a:noFill/>
          <a:ln w="28575" cmpd="sng">
            <a:solidFill>
              <a:srgbClr val="FFFFFF"/>
            </a:solidFill>
          </a:ln>
        </p:spPr>
        <p:txBody>
          <a:bodyPr wrap="square" lIns="288000" tIns="68400" rIns="288000" bIns="936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40" normalizeH="0" baseline="0" noProof="0" dirty="0">
                <a:ln>
                  <a:noFill/>
                </a:ln>
                <a:solidFill>
                  <a:srgbClr val="FFFFFF"/>
                </a:solidFill>
                <a:effectLst/>
                <a:uLnTx/>
                <a:uFillTx/>
                <a:latin typeface="Arial" panose="020B0604020202020204" pitchFamily="34" charset="0"/>
                <a:cs typeface="Arial" panose="020B0604020202020204" pitchFamily="34" charset="0"/>
              </a:rPr>
              <a:t>Enter</a:t>
            </a:r>
          </a:p>
        </p:txBody>
      </p:sp>
      <p:sp>
        <p:nvSpPr>
          <p:cNvPr id="11" name="Slide Number Placeholder 2">
            <a:extLst>
              <a:ext uri="{FF2B5EF4-FFF2-40B4-BE49-F238E27FC236}">
                <a16:creationId xmlns:a16="http://schemas.microsoft.com/office/drawing/2014/main" id="{D3102CE3-DA33-594A-80A5-E98B7B0046B2}"/>
              </a:ext>
            </a:extLst>
          </p:cNvPr>
          <p:cNvSpPr txBox="1">
            <a:spLocks/>
          </p:cNvSpPr>
          <p:nvPr/>
        </p:nvSpPr>
        <p:spPr>
          <a:xfrm>
            <a:off x="439654" y="6375400"/>
            <a:ext cx="7155464" cy="228600"/>
          </a:xfrm>
          <a:prstGeom prst="rect">
            <a:avLst/>
          </a:prstGeom>
        </p:spPr>
        <p:txBody>
          <a:bodyPr anchor="b"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uk-UA" sz="700" dirty="0">
                <a:solidFill>
                  <a:schemeClr val="bg1">
                    <a:lumMod val="50000"/>
                  </a:schemeClr>
                </a:solidFill>
                <a:latin typeface="Arial" panose="020B0604020202020204" pitchFamily="34" charset="0"/>
                <a:cs typeface="Arial" panose="020B0604020202020204" pitchFamily="34" charset="0"/>
              </a:rPr>
              <a:t>©</a:t>
            </a:r>
            <a:r>
              <a:rPr lang="en-US" sz="700" dirty="0">
                <a:solidFill>
                  <a:schemeClr val="bg1">
                    <a:lumMod val="50000"/>
                  </a:schemeClr>
                </a:solidFill>
                <a:latin typeface="Arial" panose="020B0604020202020204" pitchFamily="34" charset="0"/>
                <a:cs typeface="Arial" panose="020B0604020202020204" pitchFamily="34" charset="0"/>
              </a:rPr>
              <a:t> 2018</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Novartis Foundation.</a:t>
            </a:r>
            <a:r>
              <a:rPr lang="en-US" sz="700" baseline="0" dirty="0">
                <a:solidFill>
                  <a:schemeClr val="bg1">
                    <a:lumMod val="50000"/>
                  </a:schemeClr>
                </a:solidFill>
                <a:latin typeface="Arial" panose="020B0604020202020204" pitchFamily="34" charset="0"/>
                <a:cs typeface="Arial" panose="020B0604020202020204" pitchFamily="34" charset="0"/>
              </a:rPr>
              <a:t> Issued </a:t>
            </a:r>
            <a:r>
              <a:rPr lang="en-US" sz="700" dirty="0">
                <a:solidFill>
                  <a:schemeClr val="bg1">
                    <a:lumMod val="50000"/>
                  </a:schemeClr>
                </a:solidFill>
                <a:latin typeface="Arial" panose="020B0604020202020204" pitchFamily="34" charset="0"/>
                <a:cs typeface="Arial" panose="020B0604020202020204" pitchFamily="34" charset="0"/>
              </a:rPr>
              <a:t>August 2018</a:t>
            </a:r>
            <a:endParaRPr lang="uk-UA" sz="700" dirty="0">
              <a:solidFill>
                <a:schemeClr val="bg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557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cstate="screen">
            <a:extLst>
              <a:ext uri="{28A0092B-C50C-407E-A947-70E740481C1C}">
                <a14:useLocalDpi xmlns:a14="http://schemas.microsoft.com/office/drawing/2010/main"/>
              </a:ext>
            </a:extLst>
          </a:blip>
          <a:srcRect t="-271"/>
          <a:stretch/>
        </p:blipFill>
        <p:spPr>
          <a:xfrm flipH="1">
            <a:off x="0" y="-252919"/>
            <a:ext cx="12192000" cy="7110919"/>
          </a:xfrm>
          <a:prstGeom prst="rect">
            <a:avLst/>
          </a:prstGeom>
        </p:spPr>
      </p:pic>
      <p:sp>
        <p:nvSpPr>
          <p:cNvPr id="27" name="TextBox 26"/>
          <p:cNvSpPr txBox="1"/>
          <p:nvPr/>
        </p:nvSpPr>
        <p:spPr>
          <a:xfrm>
            <a:off x="475560" y="522626"/>
            <a:ext cx="3234306" cy="230832"/>
          </a:xfrm>
          <a:prstGeom prst="rect">
            <a:avLst/>
          </a:prstGeom>
          <a:noFill/>
        </p:spPr>
        <p:txBody>
          <a:bodyPr wrap="square" rtlCol="0">
            <a:spAutoFit/>
          </a:bodyPr>
          <a:lstStyle/>
          <a:p>
            <a:r>
              <a:rPr lang="en-US" sz="900" b="1" dirty="0">
                <a:solidFill>
                  <a:schemeClr val="bg1"/>
                </a:solidFill>
                <a:latin typeface="Arial" panose="020B0604020202020204" pitchFamily="34" charset="0"/>
                <a:ea typeface="Volta Modern Text 75" charset="0"/>
                <a:cs typeface="Arial" panose="020B0604020202020204" pitchFamily="34" charset="0"/>
              </a:rPr>
              <a:t>Interactive Ghana Telemedicine Toolkit</a:t>
            </a:r>
          </a:p>
        </p:txBody>
      </p:sp>
      <p:sp>
        <p:nvSpPr>
          <p:cNvPr id="15" name="TextBox 14"/>
          <p:cNvSpPr txBox="1"/>
          <p:nvPr/>
        </p:nvSpPr>
        <p:spPr>
          <a:xfrm>
            <a:off x="473418" y="1605300"/>
            <a:ext cx="4600388" cy="1384995"/>
          </a:xfrm>
          <a:prstGeom prst="rect">
            <a:avLst/>
          </a:prstGeom>
          <a:noFill/>
        </p:spPr>
        <p:txBody>
          <a:bodyPr wrap="square" rtlCol="0">
            <a:spAutoFit/>
          </a:bodyPr>
          <a:lstStyle/>
          <a:p>
            <a:pPr lvl="0"/>
            <a:r>
              <a:rPr lang="en-US" sz="2800" b="1" spc="-70" dirty="0">
                <a:solidFill>
                  <a:schemeClr val="bg1"/>
                </a:solidFill>
                <a:latin typeface="Arial" panose="020B0604020202020204" pitchFamily="34" charset="0"/>
                <a:ea typeface="Volta Modern Text 75" charset="0"/>
                <a:cs typeface="Arial" panose="020B0604020202020204" pitchFamily="34" charset="0"/>
              </a:rPr>
              <a:t>Healthworker calls the Teleconsultation Center </a:t>
            </a:r>
            <a:br>
              <a:rPr lang="en-US" sz="2800" b="1" spc="-70" dirty="0">
                <a:solidFill>
                  <a:schemeClr val="bg1"/>
                </a:solidFill>
                <a:latin typeface="Arial" panose="020B0604020202020204" pitchFamily="34" charset="0"/>
                <a:ea typeface="Volta Modern Text 75" charset="0"/>
                <a:cs typeface="Arial" panose="020B0604020202020204" pitchFamily="34" charset="0"/>
              </a:rPr>
            </a:br>
            <a:r>
              <a:rPr lang="en-US" sz="2800" b="1" spc="-70" dirty="0">
                <a:solidFill>
                  <a:schemeClr val="bg1"/>
                </a:solidFill>
                <a:latin typeface="Arial" panose="020B0604020202020204" pitchFamily="34" charset="0"/>
                <a:ea typeface="Volta Modern Text 75" charset="0"/>
                <a:cs typeface="Arial" panose="020B0604020202020204" pitchFamily="34" charset="0"/>
              </a:rPr>
              <a:t>(TCC) for support</a:t>
            </a:r>
          </a:p>
        </p:txBody>
      </p:sp>
      <p:grpSp>
        <p:nvGrpSpPr>
          <p:cNvPr id="6" name="Group 5"/>
          <p:cNvGrpSpPr/>
          <p:nvPr/>
        </p:nvGrpSpPr>
        <p:grpSpPr>
          <a:xfrm>
            <a:off x="553844" y="908759"/>
            <a:ext cx="5620077" cy="73175"/>
            <a:chOff x="553844" y="-455342"/>
            <a:chExt cx="5620077" cy="73175"/>
          </a:xfrm>
        </p:grpSpPr>
        <p:grpSp>
          <p:nvGrpSpPr>
            <p:cNvPr id="7" name="Group 6"/>
            <p:cNvGrpSpPr/>
            <p:nvPr/>
          </p:nvGrpSpPr>
          <p:grpSpPr>
            <a:xfrm>
              <a:off x="553844" y="-455342"/>
              <a:ext cx="681567" cy="73175"/>
              <a:chOff x="1828800" y="5858934"/>
              <a:chExt cx="681567" cy="73175"/>
            </a:xfrm>
          </p:grpSpPr>
          <p:sp>
            <p:nvSpPr>
              <p:cNvPr id="47" name="Oval 46"/>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8" name="Oval 47"/>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9" name="Oval 48"/>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0" name="Oval 49"/>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1376929" y="-455342"/>
              <a:ext cx="681567" cy="73175"/>
              <a:chOff x="1828800" y="5858934"/>
              <a:chExt cx="681567" cy="73175"/>
            </a:xfrm>
          </p:grpSpPr>
          <p:sp>
            <p:nvSpPr>
              <p:cNvPr id="43" name="Oval 42"/>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4" name="Oval 43"/>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5" name="Oval 44"/>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6" name="Oval 45"/>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2200014" y="-455342"/>
              <a:ext cx="681567" cy="73175"/>
              <a:chOff x="1828800" y="5858934"/>
              <a:chExt cx="681567" cy="73175"/>
            </a:xfrm>
          </p:grpSpPr>
          <p:sp>
            <p:nvSpPr>
              <p:cNvPr id="39" name="Oval 38"/>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0" name="Oval 39"/>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3023099" y="-455342"/>
              <a:ext cx="681567" cy="73175"/>
              <a:chOff x="1828800" y="5858934"/>
              <a:chExt cx="681567" cy="73175"/>
            </a:xfrm>
          </p:grpSpPr>
          <p:sp>
            <p:nvSpPr>
              <p:cNvPr id="35" name="Oval 34"/>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6" name="Oval 35"/>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2" name="Group 11"/>
            <p:cNvGrpSpPr/>
            <p:nvPr/>
          </p:nvGrpSpPr>
          <p:grpSpPr>
            <a:xfrm>
              <a:off x="3846184" y="-455342"/>
              <a:ext cx="681567" cy="73175"/>
              <a:chOff x="1828800" y="5858934"/>
              <a:chExt cx="681567" cy="73175"/>
            </a:xfrm>
          </p:grpSpPr>
          <p:sp>
            <p:nvSpPr>
              <p:cNvPr id="31" name="Oval 30"/>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2" name="Oval 31"/>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3" name="Group 12"/>
            <p:cNvGrpSpPr/>
            <p:nvPr/>
          </p:nvGrpSpPr>
          <p:grpSpPr>
            <a:xfrm>
              <a:off x="4669269" y="-455342"/>
              <a:ext cx="681567" cy="73175"/>
              <a:chOff x="1828800" y="5858934"/>
              <a:chExt cx="681567" cy="73175"/>
            </a:xfrm>
          </p:grpSpPr>
          <p:sp>
            <p:nvSpPr>
              <p:cNvPr id="26" name="Oval 2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8" name="Oval 27"/>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4" name="Group 13"/>
            <p:cNvGrpSpPr/>
            <p:nvPr/>
          </p:nvGrpSpPr>
          <p:grpSpPr>
            <a:xfrm>
              <a:off x="5492354" y="-455342"/>
              <a:ext cx="681567" cy="73175"/>
              <a:chOff x="1828800" y="5858934"/>
              <a:chExt cx="681567" cy="73175"/>
            </a:xfrm>
          </p:grpSpPr>
          <p:sp>
            <p:nvSpPr>
              <p:cNvPr id="22" name="Oval 21"/>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Oval 22"/>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4" name="Oval 23"/>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grpSp>
        <p:nvGrpSpPr>
          <p:cNvPr id="51" name="Group 50"/>
          <p:cNvGrpSpPr/>
          <p:nvPr/>
        </p:nvGrpSpPr>
        <p:grpSpPr>
          <a:xfrm>
            <a:off x="11271320" y="459872"/>
            <a:ext cx="322309" cy="223574"/>
            <a:chOff x="4495800" y="914400"/>
            <a:chExt cx="228600" cy="152400"/>
          </a:xfrm>
        </p:grpSpPr>
        <p:cxnSp>
          <p:nvCxnSpPr>
            <p:cNvPr id="52" name="Straight Connector 51"/>
            <p:cNvCxnSpPr/>
            <p:nvPr/>
          </p:nvCxnSpPr>
          <p:spPr>
            <a:xfrm>
              <a:off x="4495800" y="914400"/>
              <a:ext cx="228600" cy="0"/>
            </a:xfrm>
            <a:prstGeom prst="line">
              <a:avLst/>
            </a:prstGeom>
            <a:noFill/>
            <a:ln w="19050" cap="rnd" cmpd="sng" algn="ctr">
              <a:solidFill>
                <a:schemeClr val="bg1"/>
              </a:solidFill>
              <a:prstDash val="solid"/>
            </a:ln>
            <a:effectLst/>
          </p:spPr>
        </p:cxnSp>
        <p:cxnSp>
          <p:nvCxnSpPr>
            <p:cNvPr id="53" name="Straight Connector 52"/>
            <p:cNvCxnSpPr/>
            <p:nvPr/>
          </p:nvCxnSpPr>
          <p:spPr>
            <a:xfrm>
              <a:off x="4495800" y="990600"/>
              <a:ext cx="228600" cy="0"/>
            </a:xfrm>
            <a:prstGeom prst="line">
              <a:avLst/>
            </a:prstGeom>
            <a:noFill/>
            <a:ln w="19050" cap="rnd" cmpd="sng" algn="ctr">
              <a:solidFill>
                <a:schemeClr val="bg1"/>
              </a:solidFill>
              <a:prstDash val="solid"/>
            </a:ln>
            <a:effectLst/>
          </p:spPr>
        </p:cxnSp>
        <p:cxnSp>
          <p:nvCxnSpPr>
            <p:cNvPr id="54" name="Straight Connector 53"/>
            <p:cNvCxnSpPr/>
            <p:nvPr/>
          </p:nvCxnSpPr>
          <p:spPr>
            <a:xfrm>
              <a:off x="4495800" y="1066800"/>
              <a:ext cx="228600" cy="0"/>
            </a:xfrm>
            <a:prstGeom prst="line">
              <a:avLst/>
            </a:prstGeom>
            <a:noFill/>
            <a:ln w="19050" cap="rnd" cmpd="sng" algn="ctr">
              <a:solidFill>
                <a:schemeClr val="bg1"/>
              </a:solidFill>
              <a:prstDash val="solid"/>
            </a:ln>
            <a:effectLst/>
          </p:spPr>
        </p:cxnSp>
      </p:grpSp>
      <p:sp>
        <p:nvSpPr>
          <p:cNvPr id="55" name="TextBox 54"/>
          <p:cNvSpPr txBox="1"/>
          <p:nvPr/>
        </p:nvSpPr>
        <p:spPr>
          <a:xfrm>
            <a:off x="475560" y="1354580"/>
            <a:ext cx="896040" cy="307777"/>
          </a:xfrm>
          <a:prstGeom prst="rect">
            <a:avLst/>
          </a:prstGeom>
          <a:noFill/>
        </p:spPr>
        <p:txBody>
          <a:bodyPr wrap="square" rtlCol="0">
            <a:spAutoFit/>
          </a:bodyPr>
          <a:lstStyle/>
          <a:p>
            <a:r>
              <a:rPr lang="en-US" sz="1400" dirty="0">
                <a:solidFill>
                  <a:schemeClr val="bg1"/>
                </a:solidFill>
                <a:latin typeface="Arial" panose="020B0604020202020204" pitchFamily="34" charset="0"/>
                <a:ea typeface="Volta Modern Text 55 Roman" charset="0"/>
                <a:cs typeface="Arial" panose="020B0604020202020204" pitchFamily="34" charset="0"/>
              </a:rPr>
              <a:t>Step 3</a:t>
            </a:r>
          </a:p>
        </p:txBody>
      </p:sp>
      <p:sp>
        <p:nvSpPr>
          <p:cNvPr id="56" name="Rectangle 55">
            <a:hlinkClick r:id="rId3"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0871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227136" cy="6858000"/>
          </a:xfrm>
          <a:prstGeom prst="rect">
            <a:avLst/>
          </a:prstGeom>
        </p:spPr>
      </p:pic>
      <p:sp>
        <p:nvSpPr>
          <p:cNvPr id="23" name="TextBox 22"/>
          <p:cNvSpPr txBox="1"/>
          <p:nvPr/>
        </p:nvSpPr>
        <p:spPr>
          <a:xfrm>
            <a:off x="475560" y="522626"/>
            <a:ext cx="3234306" cy="230832"/>
          </a:xfrm>
          <a:prstGeom prst="rect">
            <a:avLst/>
          </a:prstGeom>
          <a:noFill/>
        </p:spPr>
        <p:txBody>
          <a:bodyPr wrap="square" rtlCol="0">
            <a:spAutoFit/>
          </a:bodyPr>
          <a:lstStyle/>
          <a:p>
            <a:r>
              <a:rPr lang="en-US" sz="900" b="1" dirty="0">
                <a:latin typeface="Arial" panose="020B0604020202020204" pitchFamily="34" charset="0"/>
                <a:ea typeface="Volta Modern Text 75" charset="0"/>
                <a:cs typeface="Arial" panose="020B0604020202020204" pitchFamily="34" charset="0"/>
              </a:rPr>
              <a:t>Interactive Ghana Telemedicine Toolkit</a:t>
            </a:r>
          </a:p>
        </p:txBody>
      </p:sp>
      <p:sp>
        <p:nvSpPr>
          <p:cNvPr id="16" name="TextBox 15"/>
          <p:cNvSpPr txBox="1"/>
          <p:nvPr/>
        </p:nvSpPr>
        <p:spPr>
          <a:xfrm>
            <a:off x="473418" y="1615266"/>
            <a:ext cx="5791196" cy="1815882"/>
          </a:xfrm>
          <a:prstGeom prst="rect">
            <a:avLst/>
          </a:prstGeom>
          <a:noFill/>
        </p:spPr>
        <p:txBody>
          <a:bodyPr wrap="square" rtlCol="0">
            <a:spAutoFit/>
          </a:bodyPr>
          <a:lstStyle/>
          <a:p>
            <a:pPr>
              <a:spcAft>
                <a:spcPts val="600"/>
              </a:spcAft>
            </a:pPr>
            <a:r>
              <a:rPr lang="en-US" sz="2800" b="1" spc="-70" dirty="0">
                <a:latin typeface="Arial" panose="020B0604020202020204" pitchFamily="34" charset="0"/>
                <a:ea typeface="Volta Modern Text 75" charset="0"/>
                <a:cs typeface="Arial" panose="020B0604020202020204" pitchFamily="34" charset="0"/>
              </a:rPr>
              <a:t>More experienced and qualified medical staff provide step-by-step teleconsultation to resolve </a:t>
            </a:r>
            <a:br>
              <a:rPr lang="en-US" sz="2800" b="1" spc="-70" dirty="0">
                <a:latin typeface="Arial" panose="020B0604020202020204" pitchFamily="34" charset="0"/>
                <a:ea typeface="Volta Modern Text 75" charset="0"/>
                <a:cs typeface="Arial" panose="020B0604020202020204" pitchFamily="34" charset="0"/>
              </a:rPr>
            </a:br>
            <a:r>
              <a:rPr lang="en-US" sz="2800" b="1" spc="-70" dirty="0">
                <a:latin typeface="Arial" panose="020B0604020202020204" pitchFamily="34" charset="0"/>
                <a:ea typeface="Volta Modern Text 75" charset="0"/>
                <a:cs typeface="Arial" panose="020B0604020202020204" pitchFamily="34" charset="0"/>
              </a:rPr>
              <a:t>the issue</a:t>
            </a:r>
          </a:p>
        </p:txBody>
      </p:sp>
      <p:grpSp>
        <p:nvGrpSpPr>
          <p:cNvPr id="50" name="Group 49"/>
          <p:cNvGrpSpPr/>
          <p:nvPr/>
        </p:nvGrpSpPr>
        <p:grpSpPr>
          <a:xfrm>
            <a:off x="11271320" y="459872"/>
            <a:ext cx="322309" cy="223574"/>
            <a:chOff x="4495800" y="914400"/>
            <a:chExt cx="228600" cy="152400"/>
          </a:xfrm>
        </p:grpSpPr>
        <p:cxnSp>
          <p:nvCxnSpPr>
            <p:cNvPr id="51" name="Straight Connector 50"/>
            <p:cNvCxnSpPr/>
            <p:nvPr/>
          </p:nvCxnSpPr>
          <p:spPr>
            <a:xfrm>
              <a:off x="4495800" y="914400"/>
              <a:ext cx="228600" cy="0"/>
            </a:xfrm>
            <a:prstGeom prst="line">
              <a:avLst/>
            </a:prstGeom>
            <a:noFill/>
            <a:ln w="19050" cap="rnd" cmpd="sng" algn="ctr">
              <a:solidFill>
                <a:schemeClr val="bg1"/>
              </a:solidFill>
              <a:prstDash val="solid"/>
            </a:ln>
            <a:effectLst/>
          </p:spPr>
        </p:cxnSp>
        <p:cxnSp>
          <p:nvCxnSpPr>
            <p:cNvPr id="52" name="Straight Connector 51"/>
            <p:cNvCxnSpPr/>
            <p:nvPr/>
          </p:nvCxnSpPr>
          <p:spPr>
            <a:xfrm>
              <a:off x="4495800" y="990600"/>
              <a:ext cx="228600" cy="0"/>
            </a:xfrm>
            <a:prstGeom prst="line">
              <a:avLst/>
            </a:prstGeom>
            <a:noFill/>
            <a:ln w="19050" cap="rnd" cmpd="sng" algn="ctr">
              <a:solidFill>
                <a:schemeClr val="bg1"/>
              </a:solidFill>
              <a:prstDash val="solid"/>
            </a:ln>
            <a:effectLst/>
          </p:spPr>
        </p:cxnSp>
        <p:cxnSp>
          <p:nvCxnSpPr>
            <p:cNvPr id="53" name="Straight Connector 52"/>
            <p:cNvCxnSpPr/>
            <p:nvPr/>
          </p:nvCxnSpPr>
          <p:spPr>
            <a:xfrm>
              <a:off x="4495800" y="1066800"/>
              <a:ext cx="228600" cy="0"/>
            </a:xfrm>
            <a:prstGeom prst="line">
              <a:avLst/>
            </a:prstGeom>
            <a:noFill/>
            <a:ln w="19050" cap="rnd" cmpd="sng" algn="ctr">
              <a:solidFill>
                <a:schemeClr val="bg1"/>
              </a:solidFill>
              <a:prstDash val="solid"/>
            </a:ln>
            <a:effectLst/>
          </p:spPr>
        </p:cxnSp>
      </p:grpSp>
      <p:sp>
        <p:nvSpPr>
          <p:cNvPr id="54" name="TextBox 53"/>
          <p:cNvSpPr txBox="1"/>
          <p:nvPr/>
        </p:nvSpPr>
        <p:spPr>
          <a:xfrm>
            <a:off x="475560" y="1354580"/>
            <a:ext cx="896040" cy="307777"/>
          </a:xfrm>
          <a:prstGeom prst="rect">
            <a:avLst/>
          </a:prstGeom>
          <a:noFill/>
        </p:spPr>
        <p:txBody>
          <a:bodyPr wrap="square" rtlCol="0">
            <a:spAutoFit/>
          </a:bodyPr>
          <a:lstStyle/>
          <a:p>
            <a:r>
              <a:rPr lang="en-US" sz="1400" dirty="0">
                <a:latin typeface="Arial" panose="020B0604020202020204" pitchFamily="34" charset="0"/>
                <a:ea typeface="Volta Modern Text 55 Roman" charset="0"/>
                <a:cs typeface="Arial" panose="020B0604020202020204" pitchFamily="34" charset="0"/>
              </a:rPr>
              <a:t>Step 4</a:t>
            </a:r>
          </a:p>
        </p:txBody>
      </p:sp>
      <p:grpSp>
        <p:nvGrpSpPr>
          <p:cNvPr id="59" name="Group 58"/>
          <p:cNvGrpSpPr/>
          <p:nvPr/>
        </p:nvGrpSpPr>
        <p:grpSpPr>
          <a:xfrm>
            <a:off x="553844" y="908759"/>
            <a:ext cx="681567" cy="73175"/>
            <a:chOff x="553844" y="908759"/>
            <a:chExt cx="681567" cy="73175"/>
          </a:xfrm>
        </p:grpSpPr>
        <p:sp>
          <p:nvSpPr>
            <p:cNvPr id="46" name="Oval 45"/>
            <p:cNvSpPr/>
            <p:nvPr/>
          </p:nvSpPr>
          <p:spPr>
            <a:xfrm>
              <a:off x="757045" y="909362"/>
              <a:ext cx="72571" cy="7257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7" name="Oval 46"/>
            <p:cNvSpPr/>
            <p:nvPr/>
          </p:nvSpPr>
          <p:spPr>
            <a:xfrm>
              <a:off x="553844" y="909362"/>
              <a:ext cx="72571" cy="7257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8" name="Oval 47"/>
            <p:cNvSpPr/>
            <p:nvPr/>
          </p:nvSpPr>
          <p:spPr>
            <a:xfrm>
              <a:off x="959640" y="909363"/>
              <a:ext cx="72571" cy="7257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9" name="Oval 48"/>
            <p:cNvSpPr/>
            <p:nvPr/>
          </p:nvSpPr>
          <p:spPr>
            <a:xfrm>
              <a:off x="1162840" y="908759"/>
              <a:ext cx="72571" cy="7257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8" name="Group 57"/>
          <p:cNvGrpSpPr/>
          <p:nvPr/>
        </p:nvGrpSpPr>
        <p:grpSpPr>
          <a:xfrm>
            <a:off x="1376929" y="908759"/>
            <a:ext cx="681567" cy="73175"/>
            <a:chOff x="1376929" y="908759"/>
            <a:chExt cx="681567" cy="73175"/>
          </a:xfrm>
          <a:solidFill>
            <a:schemeClr val="bg1">
              <a:lumMod val="85000"/>
            </a:schemeClr>
          </a:solidFill>
        </p:grpSpPr>
        <p:sp>
          <p:nvSpPr>
            <p:cNvPr id="42" name="Oval 41"/>
            <p:cNvSpPr/>
            <p:nvPr/>
          </p:nvSpPr>
          <p:spPr>
            <a:xfrm>
              <a:off x="1580130" y="909362"/>
              <a:ext cx="72571" cy="7257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1376929" y="909362"/>
              <a:ext cx="72571" cy="7257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4" name="Oval 43"/>
            <p:cNvSpPr/>
            <p:nvPr/>
          </p:nvSpPr>
          <p:spPr>
            <a:xfrm>
              <a:off x="1782725" y="909363"/>
              <a:ext cx="72571" cy="7257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5" name="Oval 44"/>
            <p:cNvSpPr/>
            <p:nvPr/>
          </p:nvSpPr>
          <p:spPr>
            <a:xfrm>
              <a:off x="1985925" y="908759"/>
              <a:ext cx="72571" cy="7257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7" name="Group 56"/>
          <p:cNvGrpSpPr/>
          <p:nvPr/>
        </p:nvGrpSpPr>
        <p:grpSpPr>
          <a:xfrm>
            <a:off x="2200014" y="908759"/>
            <a:ext cx="681567" cy="73175"/>
            <a:chOff x="2200014" y="908759"/>
            <a:chExt cx="681567" cy="73175"/>
          </a:xfrm>
        </p:grpSpPr>
        <p:sp>
          <p:nvSpPr>
            <p:cNvPr id="38" name="Oval 37"/>
            <p:cNvSpPr/>
            <p:nvPr/>
          </p:nvSpPr>
          <p:spPr>
            <a:xfrm>
              <a:off x="2403215" y="909362"/>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200014" y="909362"/>
              <a:ext cx="72571" cy="7257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0" name="Oval 39"/>
            <p:cNvSpPr/>
            <p:nvPr/>
          </p:nvSpPr>
          <p:spPr>
            <a:xfrm>
              <a:off x="2605810" y="909363"/>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2809010" y="908759"/>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6" name="Group 55"/>
          <p:cNvGrpSpPr/>
          <p:nvPr/>
        </p:nvGrpSpPr>
        <p:grpSpPr>
          <a:xfrm>
            <a:off x="3023099" y="908759"/>
            <a:ext cx="681567" cy="73175"/>
            <a:chOff x="3023099" y="908759"/>
            <a:chExt cx="681567" cy="73175"/>
          </a:xfrm>
        </p:grpSpPr>
        <p:sp>
          <p:nvSpPr>
            <p:cNvPr id="34" name="Oval 33"/>
            <p:cNvSpPr/>
            <p:nvPr/>
          </p:nvSpPr>
          <p:spPr>
            <a:xfrm>
              <a:off x="3226300" y="909362"/>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3023099" y="909362"/>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6" name="Oval 35"/>
            <p:cNvSpPr/>
            <p:nvPr/>
          </p:nvSpPr>
          <p:spPr>
            <a:xfrm>
              <a:off x="3428895" y="909363"/>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3632095" y="908759"/>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5" name="Group 54"/>
          <p:cNvGrpSpPr/>
          <p:nvPr/>
        </p:nvGrpSpPr>
        <p:grpSpPr>
          <a:xfrm>
            <a:off x="3846184" y="908759"/>
            <a:ext cx="681567" cy="73175"/>
            <a:chOff x="3846184" y="908759"/>
            <a:chExt cx="681567" cy="73175"/>
          </a:xfrm>
        </p:grpSpPr>
        <p:sp>
          <p:nvSpPr>
            <p:cNvPr id="30" name="Oval 29"/>
            <p:cNvSpPr/>
            <p:nvPr/>
          </p:nvSpPr>
          <p:spPr>
            <a:xfrm>
              <a:off x="4049385" y="909362"/>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3846184" y="909362"/>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2" name="Oval 31"/>
            <p:cNvSpPr/>
            <p:nvPr/>
          </p:nvSpPr>
          <p:spPr>
            <a:xfrm>
              <a:off x="4251980" y="909363"/>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4455180" y="908759"/>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 name="Group 4"/>
          <p:cNvGrpSpPr/>
          <p:nvPr/>
        </p:nvGrpSpPr>
        <p:grpSpPr>
          <a:xfrm>
            <a:off x="4669269" y="908759"/>
            <a:ext cx="681567" cy="73175"/>
            <a:chOff x="4669269" y="908759"/>
            <a:chExt cx="681567" cy="73175"/>
          </a:xfrm>
        </p:grpSpPr>
        <p:sp>
          <p:nvSpPr>
            <p:cNvPr id="26" name="Oval 25"/>
            <p:cNvSpPr/>
            <p:nvPr/>
          </p:nvSpPr>
          <p:spPr>
            <a:xfrm>
              <a:off x="4872470" y="909362"/>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4669269" y="909362"/>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8" name="Oval 27"/>
            <p:cNvSpPr/>
            <p:nvPr/>
          </p:nvSpPr>
          <p:spPr>
            <a:xfrm>
              <a:off x="5075065" y="909363"/>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5278265" y="908759"/>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3" name="Group 2"/>
          <p:cNvGrpSpPr/>
          <p:nvPr/>
        </p:nvGrpSpPr>
        <p:grpSpPr>
          <a:xfrm>
            <a:off x="5492354" y="908759"/>
            <a:ext cx="681567" cy="73175"/>
            <a:chOff x="5492354" y="908759"/>
            <a:chExt cx="681567" cy="73175"/>
          </a:xfrm>
        </p:grpSpPr>
        <p:sp>
          <p:nvSpPr>
            <p:cNvPr id="21" name="Oval 20"/>
            <p:cNvSpPr/>
            <p:nvPr/>
          </p:nvSpPr>
          <p:spPr>
            <a:xfrm>
              <a:off x="5695555" y="909362"/>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5492354" y="909362"/>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4" name="Oval 23"/>
            <p:cNvSpPr/>
            <p:nvPr/>
          </p:nvSpPr>
          <p:spPr>
            <a:xfrm>
              <a:off x="5898150" y="909363"/>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6101350" y="908759"/>
              <a:ext cx="72571" cy="725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
        <p:nvSpPr>
          <p:cNvPr id="60" name="Rectangle 59">
            <a:hlinkClick r:id="rId3"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996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679" y="1"/>
            <a:ext cx="12260790" cy="6858000"/>
          </a:xfrm>
          <a:prstGeom prst="rect">
            <a:avLst/>
          </a:prstGeom>
        </p:spPr>
      </p:pic>
      <p:sp>
        <p:nvSpPr>
          <p:cNvPr id="22" name="TextBox 21"/>
          <p:cNvSpPr txBox="1"/>
          <p:nvPr/>
        </p:nvSpPr>
        <p:spPr>
          <a:xfrm>
            <a:off x="475560" y="522626"/>
            <a:ext cx="3234306" cy="230832"/>
          </a:xfrm>
          <a:prstGeom prst="rect">
            <a:avLst/>
          </a:prstGeom>
          <a:noFill/>
        </p:spPr>
        <p:txBody>
          <a:bodyPr wrap="square" rtlCol="0">
            <a:spAutoFit/>
          </a:bodyPr>
          <a:lstStyle/>
          <a:p>
            <a:r>
              <a:rPr lang="en-US" sz="900" b="1" dirty="0">
                <a:solidFill>
                  <a:schemeClr val="bg1"/>
                </a:solidFill>
                <a:latin typeface="Arial" panose="020B0604020202020204" pitchFamily="34" charset="0"/>
                <a:ea typeface="Volta Modern Text 75" charset="0"/>
                <a:cs typeface="Arial" panose="020B0604020202020204" pitchFamily="34" charset="0"/>
              </a:rPr>
              <a:t>Interactive Ghana Telemedicine Toolkit</a:t>
            </a:r>
          </a:p>
        </p:txBody>
      </p:sp>
      <p:sp>
        <p:nvSpPr>
          <p:cNvPr id="14" name="TextBox 13"/>
          <p:cNvSpPr txBox="1"/>
          <p:nvPr/>
        </p:nvSpPr>
        <p:spPr>
          <a:xfrm>
            <a:off x="473418" y="1605300"/>
            <a:ext cx="5068738" cy="2754600"/>
          </a:xfrm>
          <a:prstGeom prst="rect">
            <a:avLst/>
          </a:prstGeom>
          <a:noFill/>
        </p:spPr>
        <p:txBody>
          <a:bodyPr wrap="square" rtlCol="0">
            <a:spAutoFit/>
          </a:bodyPr>
          <a:lstStyle/>
          <a:p>
            <a:pPr>
              <a:spcAft>
                <a:spcPts val="600"/>
              </a:spcAft>
            </a:pPr>
            <a:r>
              <a:rPr lang="en-US" sz="2400" b="1" spc="-70" dirty="0">
                <a:solidFill>
                  <a:schemeClr val="bg1"/>
                </a:solidFill>
                <a:latin typeface="Arial" panose="020B0604020202020204" pitchFamily="34" charset="0"/>
                <a:ea typeface="Volta Modern Text 75" charset="0"/>
                <a:cs typeface="Arial" panose="020B0604020202020204" pitchFamily="34" charset="0"/>
              </a:rPr>
              <a:t>If the issue can be resolved, the call is ended and the healthworker continues treatment protocol as advised by the medical staff.</a:t>
            </a:r>
          </a:p>
          <a:p>
            <a:pPr>
              <a:spcAft>
                <a:spcPts val="600"/>
              </a:spcAft>
            </a:pPr>
            <a:r>
              <a:rPr lang="en-US" sz="2400" b="1" spc="-70" dirty="0">
                <a:solidFill>
                  <a:schemeClr val="bg1"/>
                </a:solidFill>
                <a:latin typeface="Arial" panose="020B0604020202020204" pitchFamily="34" charset="0"/>
                <a:ea typeface="Volta Modern Text 75" charset="0"/>
                <a:cs typeface="Arial" panose="020B0604020202020204" pitchFamily="34" charset="0"/>
              </a:rPr>
              <a:t>If it cannot be resolved, </a:t>
            </a:r>
            <a:br>
              <a:rPr lang="en-US" sz="2400" b="1" spc="-70" dirty="0">
                <a:solidFill>
                  <a:schemeClr val="bg1"/>
                </a:solidFill>
                <a:latin typeface="Arial" panose="020B0604020202020204" pitchFamily="34" charset="0"/>
                <a:ea typeface="Volta Modern Text 75" charset="0"/>
                <a:cs typeface="Arial" panose="020B0604020202020204" pitchFamily="34" charset="0"/>
              </a:rPr>
            </a:br>
            <a:r>
              <a:rPr lang="en-US" sz="2400" b="1" spc="-70" dirty="0">
                <a:solidFill>
                  <a:schemeClr val="bg1"/>
                </a:solidFill>
                <a:latin typeface="Arial" panose="020B0604020202020204" pitchFamily="34" charset="0"/>
                <a:ea typeface="Volta Modern Text 75" charset="0"/>
                <a:cs typeface="Arial" panose="020B0604020202020204" pitchFamily="34" charset="0"/>
              </a:rPr>
              <a:t>the case can be referred </a:t>
            </a:r>
            <a:br>
              <a:rPr lang="en-US" sz="2400" b="1" spc="-70" dirty="0">
                <a:solidFill>
                  <a:schemeClr val="bg1"/>
                </a:solidFill>
                <a:latin typeface="Arial" panose="020B0604020202020204" pitchFamily="34" charset="0"/>
                <a:ea typeface="Volta Modern Text 75" charset="0"/>
                <a:cs typeface="Arial" panose="020B0604020202020204" pitchFamily="34" charset="0"/>
              </a:rPr>
            </a:br>
            <a:r>
              <a:rPr lang="en-US" sz="2400" b="1" spc="-70" dirty="0">
                <a:solidFill>
                  <a:schemeClr val="bg1"/>
                </a:solidFill>
                <a:latin typeface="Arial" panose="020B0604020202020204" pitchFamily="34" charset="0"/>
                <a:ea typeface="Volta Modern Text 75" charset="0"/>
                <a:cs typeface="Arial" panose="020B0604020202020204" pitchFamily="34" charset="0"/>
              </a:rPr>
              <a:t>to the nearest hospital</a:t>
            </a:r>
          </a:p>
        </p:txBody>
      </p:sp>
      <p:grpSp>
        <p:nvGrpSpPr>
          <p:cNvPr id="60" name="Group 59"/>
          <p:cNvGrpSpPr/>
          <p:nvPr/>
        </p:nvGrpSpPr>
        <p:grpSpPr>
          <a:xfrm>
            <a:off x="11271320" y="459872"/>
            <a:ext cx="322309" cy="223574"/>
            <a:chOff x="4495800" y="914400"/>
            <a:chExt cx="228600" cy="152400"/>
          </a:xfrm>
        </p:grpSpPr>
        <p:cxnSp>
          <p:nvCxnSpPr>
            <p:cNvPr id="61" name="Straight Connector 60"/>
            <p:cNvCxnSpPr/>
            <p:nvPr/>
          </p:nvCxnSpPr>
          <p:spPr>
            <a:xfrm>
              <a:off x="4495800" y="914400"/>
              <a:ext cx="228600" cy="0"/>
            </a:xfrm>
            <a:prstGeom prst="line">
              <a:avLst/>
            </a:prstGeom>
            <a:noFill/>
            <a:ln w="19050" cap="rnd" cmpd="sng" algn="ctr">
              <a:solidFill>
                <a:schemeClr val="bg1"/>
              </a:solidFill>
              <a:prstDash val="solid"/>
            </a:ln>
            <a:effectLst/>
          </p:spPr>
        </p:cxnSp>
        <p:cxnSp>
          <p:nvCxnSpPr>
            <p:cNvPr id="62" name="Straight Connector 61"/>
            <p:cNvCxnSpPr/>
            <p:nvPr/>
          </p:nvCxnSpPr>
          <p:spPr>
            <a:xfrm>
              <a:off x="4495800" y="990600"/>
              <a:ext cx="228600" cy="0"/>
            </a:xfrm>
            <a:prstGeom prst="line">
              <a:avLst/>
            </a:prstGeom>
            <a:noFill/>
            <a:ln w="19050" cap="rnd" cmpd="sng" algn="ctr">
              <a:solidFill>
                <a:schemeClr val="bg1"/>
              </a:solidFill>
              <a:prstDash val="solid"/>
            </a:ln>
            <a:effectLst/>
          </p:spPr>
        </p:cxnSp>
        <p:cxnSp>
          <p:nvCxnSpPr>
            <p:cNvPr id="63" name="Straight Connector 62"/>
            <p:cNvCxnSpPr/>
            <p:nvPr/>
          </p:nvCxnSpPr>
          <p:spPr>
            <a:xfrm>
              <a:off x="4495800" y="1066800"/>
              <a:ext cx="228600" cy="0"/>
            </a:xfrm>
            <a:prstGeom prst="line">
              <a:avLst/>
            </a:prstGeom>
            <a:noFill/>
            <a:ln w="19050" cap="rnd" cmpd="sng" algn="ctr">
              <a:solidFill>
                <a:schemeClr val="bg1"/>
              </a:solidFill>
              <a:prstDash val="solid"/>
            </a:ln>
            <a:effectLst/>
          </p:spPr>
        </p:cxnSp>
      </p:grpSp>
      <p:sp>
        <p:nvSpPr>
          <p:cNvPr id="64" name="TextBox 63"/>
          <p:cNvSpPr txBox="1"/>
          <p:nvPr/>
        </p:nvSpPr>
        <p:spPr>
          <a:xfrm>
            <a:off x="475560" y="1354580"/>
            <a:ext cx="896040" cy="307777"/>
          </a:xfrm>
          <a:prstGeom prst="rect">
            <a:avLst/>
          </a:prstGeom>
          <a:noFill/>
        </p:spPr>
        <p:txBody>
          <a:bodyPr wrap="square" rtlCol="0">
            <a:spAutoFit/>
          </a:bodyPr>
          <a:lstStyle/>
          <a:p>
            <a:r>
              <a:rPr lang="en-US" sz="1400" dirty="0">
                <a:solidFill>
                  <a:schemeClr val="bg1"/>
                </a:solidFill>
                <a:latin typeface="Arial" panose="020B0604020202020204" pitchFamily="34" charset="0"/>
                <a:ea typeface="Volta Modern Text 55 Roman" charset="0"/>
                <a:cs typeface="Arial" panose="020B0604020202020204" pitchFamily="34" charset="0"/>
              </a:rPr>
              <a:t>Step 5</a:t>
            </a:r>
          </a:p>
        </p:txBody>
      </p:sp>
      <p:grpSp>
        <p:nvGrpSpPr>
          <p:cNvPr id="65" name="Group 64"/>
          <p:cNvGrpSpPr/>
          <p:nvPr/>
        </p:nvGrpSpPr>
        <p:grpSpPr>
          <a:xfrm>
            <a:off x="553844" y="908759"/>
            <a:ext cx="5620077" cy="73175"/>
            <a:chOff x="553844" y="-455342"/>
            <a:chExt cx="5620077" cy="73175"/>
          </a:xfrm>
        </p:grpSpPr>
        <p:grpSp>
          <p:nvGrpSpPr>
            <p:cNvPr id="66" name="Group 65"/>
            <p:cNvGrpSpPr/>
            <p:nvPr/>
          </p:nvGrpSpPr>
          <p:grpSpPr>
            <a:xfrm>
              <a:off x="553844" y="-455342"/>
              <a:ext cx="681567" cy="73175"/>
              <a:chOff x="1828800" y="5858934"/>
              <a:chExt cx="681567" cy="73175"/>
            </a:xfrm>
          </p:grpSpPr>
          <p:sp>
            <p:nvSpPr>
              <p:cNvPr id="102" name="Oval 10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3" name="Oval 10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4" name="Oval 10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5" name="Oval 10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7" name="Group 66"/>
            <p:cNvGrpSpPr/>
            <p:nvPr/>
          </p:nvGrpSpPr>
          <p:grpSpPr>
            <a:xfrm>
              <a:off x="1376929" y="-455342"/>
              <a:ext cx="681567" cy="73175"/>
              <a:chOff x="1828800" y="5858934"/>
              <a:chExt cx="681567" cy="73175"/>
            </a:xfrm>
          </p:grpSpPr>
          <p:sp>
            <p:nvSpPr>
              <p:cNvPr id="98" name="Oval 97"/>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9" name="Oval 98"/>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0" name="Oval 99"/>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1" name="Oval 100"/>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8" name="Group 67"/>
            <p:cNvGrpSpPr/>
            <p:nvPr/>
          </p:nvGrpSpPr>
          <p:grpSpPr>
            <a:xfrm>
              <a:off x="2200014" y="-455342"/>
              <a:ext cx="681567" cy="73175"/>
              <a:chOff x="1828800" y="5858934"/>
              <a:chExt cx="681567" cy="73175"/>
            </a:xfrm>
          </p:grpSpPr>
          <p:sp>
            <p:nvSpPr>
              <p:cNvPr id="94" name="Oval 93"/>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5" name="Oval 94"/>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6" name="Oval 95"/>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7" name="Oval 96"/>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9" name="Group 68"/>
            <p:cNvGrpSpPr/>
            <p:nvPr/>
          </p:nvGrpSpPr>
          <p:grpSpPr>
            <a:xfrm>
              <a:off x="3023099" y="-455342"/>
              <a:ext cx="681567" cy="73175"/>
              <a:chOff x="1828800" y="5858934"/>
              <a:chExt cx="681567" cy="73175"/>
            </a:xfrm>
          </p:grpSpPr>
          <p:sp>
            <p:nvSpPr>
              <p:cNvPr id="90" name="Oval 89"/>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1" name="Oval 90"/>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2" name="Oval 91"/>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3" name="Oval 92"/>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0" name="Group 69"/>
            <p:cNvGrpSpPr/>
            <p:nvPr/>
          </p:nvGrpSpPr>
          <p:grpSpPr>
            <a:xfrm>
              <a:off x="3846184" y="-455342"/>
              <a:ext cx="681567" cy="73175"/>
              <a:chOff x="1828800" y="5858934"/>
              <a:chExt cx="681567" cy="73175"/>
            </a:xfrm>
          </p:grpSpPr>
          <p:sp>
            <p:nvSpPr>
              <p:cNvPr id="86" name="Oval 8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7" name="Oval 8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8" name="Oval 8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9" name="Oval 8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1" name="Group 70"/>
            <p:cNvGrpSpPr/>
            <p:nvPr/>
          </p:nvGrpSpPr>
          <p:grpSpPr>
            <a:xfrm>
              <a:off x="4669269" y="-455342"/>
              <a:ext cx="681567" cy="73175"/>
              <a:chOff x="1828800" y="5858934"/>
              <a:chExt cx="681567" cy="73175"/>
            </a:xfrm>
          </p:grpSpPr>
          <p:sp>
            <p:nvSpPr>
              <p:cNvPr id="82" name="Oval 81"/>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3" name="Oval 82"/>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4" name="Oval 83"/>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5" name="Oval 84"/>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2" name="Group 71"/>
            <p:cNvGrpSpPr/>
            <p:nvPr/>
          </p:nvGrpSpPr>
          <p:grpSpPr>
            <a:xfrm>
              <a:off x="5492354" y="-455342"/>
              <a:ext cx="681567" cy="73175"/>
              <a:chOff x="1828800" y="5858934"/>
              <a:chExt cx="681567" cy="73175"/>
            </a:xfrm>
          </p:grpSpPr>
          <p:sp>
            <p:nvSpPr>
              <p:cNvPr id="78" name="Oval 77"/>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9" name="Oval 78"/>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0" name="Oval 79"/>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1" name="Oval 80"/>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106" name="Rectangle 105">
            <a:hlinkClick r:id="rId3"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5517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1675" y="1075305"/>
            <a:ext cx="9554068" cy="892552"/>
          </a:xfrm>
          <a:prstGeom prst="rect">
            <a:avLst/>
          </a:prstGeom>
          <a:noFill/>
        </p:spPr>
        <p:txBody>
          <a:bodyPr wrap="square" rtlCol="0">
            <a:spAutoFit/>
          </a:bodyPr>
          <a:lstStyle/>
          <a:p>
            <a:r>
              <a:rPr lang="en-GB" sz="2600" b="1" dirty="0">
                <a:latin typeface="Arial" panose="020B0604020202020204" pitchFamily="34" charset="0"/>
                <a:ea typeface="Volta Modern Text 75" charset="0"/>
                <a:cs typeface="Arial" panose="020B0604020202020204" pitchFamily="34" charset="0"/>
              </a:rPr>
              <a:t>Successful integration and scale-up of telemedicine services in Ghana</a:t>
            </a:r>
            <a:endParaRPr lang="en-US" sz="2600" b="1" dirty="0">
              <a:latin typeface="Arial" panose="020B0604020202020204" pitchFamily="34" charset="0"/>
              <a:ea typeface="Volta Modern Text 75" charset="0"/>
              <a:cs typeface="Arial" panose="020B0604020202020204" pitchFamily="34" charset="0"/>
            </a:endParaRPr>
          </a:p>
        </p:txBody>
      </p:sp>
      <p:sp>
        <p:nvSpPr>
          <p:cNvPr id="6" name="TextBox 5"/>
          <p:cNvSpPr txBox="1"/>
          <p:nvPr/>
        </p:nvSpPr>
        <p:spPr>
          <a:xfrm>
            <a:off x="485122" y="2085897"/>
            <a:ext cx="5229877" cy="1682512"/>
          </a:xfrm>
          <a:prstGeom prst="rect">
            <a:avLst/>
          </a:prstGeom>
          <a:noFill/>
        </p:spPr>
        <p:txBody>
          <a:bodyPr wrap="square" rtlCol="0">
            <a:spAutoFit/>
          </a:bodyPr>
          <a:lstStyle/>
          <a:p>
            <a:pPr marL="0" lvl="1">
              <a:spcBef>
                <a:spcPts val="1000"/>
              </a:spcBef>
              <a:spcAft>
                <a:spcPts val="600"/>
              </a:spcAft>
            </a:pPr>
            <a:r>
              <a:rPr lang="en-US" dirty="0">
                <a:latin typeface="Arial" panose="020B0604020202020204" pitchFamily="34" charset="0"/>
                <a:ea typeface="Volta Modern Text 55 Roman" charset="0"/>
                <a:cs typeface="Arial" panose="020B0604020202020204" pitchFamily="34" charset="0"/>
              </a:rPr>
              <a:t>Based on the success of this telemedicine model,</a:t>
            </a:r>
            <a:r>
              <a:rPr lang="en-GB" dirty="0">
                <a:latin typeface="Arial" panose="020B0604020202020204" pitchFamily="34" charset="0"/>
                <a:ea typeface="Volta Modern Text 55 Roman" charset="0"/>
                <a:cs typeface="Arial" panose="020B0604020202020204" pitchFamily="34" charset="0"/>
              </a:rPr>
              <a:t> the Ghana Health Service selected it for implementation across the nation </a:t>
            </a:r>
            <a:endParaRPr lang="en-US" dirty="0">
              <a:latin typeface="Arial" panose="020B0604020202020204" pitchFamily="34" charset="0"/>
              <a:ea typeface="Volta Modern Text 55 Roman" charset="0"/>
              <a:cs typeface="Arial" panose="020B0604020202020204" pitchFamily="34" charset="0"/>
            </a:endParaRPr>
          </a:p>
          <a:p>
            <a:pPr marL="0" lvl="1">
              <a:spcBef>
                <a:spcPts val="1000"/>
              </a:spcBef>
              <a:spcAft>
                <a:spcPts val="600"/>
              </a:spcAft>
            </a:pPr>
            <a:r>
              <a:rPr lang="en-US" dirty="0">
                <a:latin typeface="Arial" panose="020B0604020202020204" pitchFamily="34" charset="0"/>
                <a:ea typeface="Volta Modern Text 55 Roman" charset="0"/>
                <a:cs typeface="Arial" panose="020B0604020202020204" pitchFamily="34" charset="0"/>
              </a:rPr>
              <a:t>Telemedicine services have already expanded </a:t>
            </a:r>
            <a:r>
              <a:rPr lang="en-GB" dirty="0">
                <a:latin typeface="Arial" panose="020B0604020202020204" pitchFamily="34" charset="0"/>
                <a:ea typeface="Volta Modern Text 55 Roman" charset="0"/>
                <a:cs typeface="Arial" panose="020B0604020202020204" pitchFamily="34" charset="0"/>
              </a:rPr>
              <a:t>to six regions</a:t>
            </a:r>
            <a:endParaRPr lang="en-US" dirty="0">
              <a:latin typeface="Arial" panose="020B0604020202020204" pitchFamily="34" charset="0"/>
              <a:ea typeface="Volta Modern Text 55 Roman" charset="0"/>
              <a:cs typeface="Arial" panose="020B0604020202020204" pitchFamily="34" charset="0"/>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20816" y="892355"/>
            <a:ext cx="5489040" cy="6395359"/>
          </a:xfrm>
          <a:prstGeom prst="rect">
            <a:avLst/>
          </a:prstGeom>
        </p:spPr>
      </p:pic>
      <p:grpSp>
        <p:nvGrpSpPr>
          <p:cNvPr id="11" name="Group 10"/>
          <p:cNvGrpSpPr/>
          <p:nvPr/>
        </p:nvGrpSpPr>
        <p:grpSpPr>
          <a:xfrm>
            <a:off x="513678" y="3996129"/>
            <a:ext cx="1569765" cy="327131"/>
            <a:chOff x="1735668" y="3276600"/>
            <a:chExt cx="2428860" cy="203123"/>
          </a:xfrm>
        </p:grpSpPr>
        <p:cxnSp>
          <p:nvCxnSpPr>
            <p:cNvPr id="12" name="Straight Connector 11"/>
            <p:cNvCxnSpPr/>
            <p:nvPr/>
          </p:nvCxnSpPr>
          <p:spPr>
            <a:xfrm flipH="1">
              <a:off x="1828800" y="3276600"/>
              <a:ext cx="2250359" cy="0"/>
            </a:xfrm>
            <a:prstGeom prst="line">
              <a:avLst/>
            </a:prstGeom>
            <a:ln w="3175"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1735668" y="3301995"/>
              <a:ext cx="2428860" cy="177728"/>
            </a:xfrm>
            <a:prstGeom prst="rect">
              <a:avLst/>
            </a:prstGeom>
            <a:noFill/>
          </p:spPr>
          <p:txBody>
            <a:bodyPr wrap="square" rtlCol="0">
              <a:spAutoFit/>
            </a:bodyPr>
            <a:lstStyle/>
            <a:p>
              <a:pPr>
                <a:lnSpc>
                  <a:spcPct val="90000"/>
                </a:lnSpc>
                <a:spcAft>
                  <a:spcPts val="300"/>
                </a:spcAft>
              </a:pPr>
              <a:r>
                <a:rPr lang="en-US" sz="1400" dirty="0">
                  <a:latin typeface="Arial" panose="020B0604020202020204" pitchFamily="34" charset="0"/>
                  <a:cs typeface="Arial" panose="020B0604020202020204" pitchFamily="34" charset="0"/>
                </a:rPr>
                <a:t>District-level pilot</a:t>
              </a:r>
            </a:p>
          </p:txBody>
        </p:sp>
      </p:grpSp>
      <p:grpSp>
        <p:nvGrpSpPr>
          <p:cNvPr id="14" name="Group 13"/>
          <p:cNvGrpSpPr/>
          <p:nvPr/>
        </p:nvGrpSpPr>
        <p:grpSpPr>
          <a:xfrm>
            <a:off x="2496692" y="3996129"/>
            <a:ext cx="1678194" cy="327131"/>
            <a:chOff x="1735666" y="3276600"/>
            <a:chExt cx="2596630" cy="203123"/>
          </a:xfrm>
        </p:grpSpPr>
        <p:cxnSp>
          <p:nvCxnSpPr>
            <p:cNvPr id="15" name="Straight Connector 14"/>
            <p:cNvCxnSpPr/>
            <p:nvPr/>
          </p:nvCxnSpPr>
          <p:spPr>
            <a:xfrm flipH="1">
              <a:off x="1828800" y="3276600"/>
              <a:ext cx="2253820" cy="0"/>
            </a:xfrm>
            <a:prstGeom prst="line">
              <a:avLst/>
            </a:prstGeom>
            <a:ln w="3175"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1735666" y="3301995"/>
              <a:ext cx="2596630" cy="177728"/>
            </a:xfrm>
            <a:prstGeom prst="rect">
              <a:avLst/>
            </a:prstGeom>
            <a:noFill/>
          </p:spPr>
          <p:txBody>
            <a:bodyPr wrap="square" rtlCol="0">
              <a:spAutoFit/>
            </a:bodyPr>
            <a:lstStyle/>
            <a:p>
              <a:pPr>
                <a:lnSpc>
                  <a:spcPct val="90000"/>
                </a:lnSpc>
                <a:spcAft>
                  <a:spcPts val="300"/>
                </a:spcAft>
              </a:pPr>
              <a:r>
                <a:rPr lang="en-US" sz="1400" dirty="0">
                  <a:latin typeface="Arial" panose="020B0604020202020204" pitchFamily="34" charset="0"/>
                  <a:cs typeface="Arial" panose="020B0604020202020204" pitchFamily="34" charset="0"/>
                </a:rPr>
                <a:t>Regional scale-up</a:t>
              </a:r>
            </a:p>
          </p:txBody>
        </p:sp>
      </p:grpSp>
      <p:grpSp>
        <p:nvGrpSpPr>
          <p:cNvPr id="17" name="Group 16"/>
          <p:cNvGrpSpPr/>
          <p:nvPr/>
        </p:nvGrpSpPr>
        <p:grpSpPr>
          <a:xfrm>
            <a:off x="4588136" y="3996131"/>
            <a:ext cx="1745429" cy="327131"/>
            <a:chOff x="1735666" y="3276600"/>
            <a:chExt cx="2700661" cy="203123"/>
          </a:xfrm>
        </p:grpSpPr>
        <p:cxnSp>
          <p:nvCxnSpPr>
            <p:cNvPr id="18" name="Straight Connector 17"/>
            <p:cNvCxnSpPr/>
            <p:nvPr/>
          </p:nvCxnSpPr>
          <p:spPr>
            <a:xfrm flipH="1">
              <a:off x="1828800" y="3276600"/>
              <a:ext cx="2250359" cy="0"/>
            </a:xfrm>
            <a:prstGeom prst="line">
              <a:avLst/>
            </a:prstGeom>
            <a:ln w="3175"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735666" y="3301995"/>
              <a:ext cx="2700661" cy="177728"/>
            </a:xfrm>
            <a:prstGeom prst="rect">
              <a:avLst/>
            </a:prstGeom>
            <a:noFill/>
          </p:spPr>
          <p:txBody>
            <a:bodyPr wrap="square" rtlCol="0">
              <a:spAutoFit/>
            </a:bodyPr>
            <a:lstStyle/>
            <a:p>
              <a:pPr>
                <a:lnSpc>
                  <a:spcPct val="90000"/>
                </a:lnSpc>
                <a:spcAft>
                  <a:spcPts val="300"/>
                </a:spcAft>
              </a:pPr>
              <a:r>
                <a:rPr lang="en-US" sz="1400" dirty="0">
                  <a:latin typeface="Arial" panose="020B0604020202020204" pitchFamily="34" charset="0"/>
                  <a:cs typeface="Arial" panose="020B0604020202020204" pitchFamily="34" charset="0"/>
                </a:rPr>
                <a:t>National coverage</a:t>
              </a:r>
            </a:p>
          </p:txBody>
        </p:sp>
      </p:grpSp>
      <p:cxnSp>
        <p:nvCxnSpPr>
          <p:cNvPr id="20" name="Straight Arrow Connector 19"/>
          <p:cNvCxnSpPr/>
          <p:nvPr/>
        </p:nvCxnSpPr>
        <p:spPr>
          <a:xfrm>
            <a:off x="614892" y="4665039"/>
            <a:ext cx="228600"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2582588" y="4665039"/>
            <a:ext cx="228600"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a:off x="4677605" y="4665039"/>
            <a:ext cx="228600"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nvGrpSpPr>
          <p:cNvPr id="23" name="Group 22"/>
          <p:cNvGrpSpPr/>
          <p:nvPr/>
        </p:nvGrpSpPr>
        <p:grpSpPr>
          <a:xfrm>
            <a:off x="553844" y="908759"/>
            <a:ext cx="5620077" cy="73175"/>
            <a:chOff x="553844" y="-455342"/>
            <a:chExt cx="5620077" cy="73175"/>
          </a:xfrm>
        </p:grpSpPr>
        <p:grpSp>
          <p:nvGrpSpPr>
            <p:cNvPr id="24" name="Group 23"/>
            <p:cNvGrpSpPr/>
            <p:nvPr/>
          </p:nvGrpSpPr>
          <p:grpSpPr>
            <a:xfrm>
              <a:off x="553844" y="-455342"/>
              <a:ext cx="681567" cy="73175"/>
              <a:chOff x="1828800" y="5858934"/>
              <a:chExt cx="681567" cy="73175"/>
            </a:xfrm>
          </p:grpSpPr>
          <p:sp>
            <p:nvSpPr>
              <p:cNvPr id="61" name="Oval 60"/>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2" name="Oval 61"/>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3" name="Oval 62"/>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4" name="Oval 63"/>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25" name="Group 24"/>
            <p:cNvGrpSpPr/>
            <p:nvPr/>
          </p:nvGrpSpPr>
          <p:grpSpPr>
            <a:xfrm>
              <a:off x="1376929" y="-455342"/>
              <a:ext cx="681567" cy="73175"/>
              <a:chOff x="1828800" y="5858934"/>
              <a:chExt cx="681567" cy="73175"/>
            </a:xfrm>
          </p:grpSpPr>
          <p:sp>
            <p:nvSpPr>
              <p:cNvPr id="57" name="Oval 56"/>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8" name="Oval 57"/>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9" name="Oval 58"/>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0" name="Oval 59"/>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26" name="Group 25"/>
            <p:cNvGrpSpPr/>
            <p:nvPr/>
          </p:nvGrpSpPr>
          <p:grpSpPr>
            <a:xfrm>
              <a:off x="2200014" y="-455342"/>
              <a:ext cx="681567" cy="73175"/>
              <a:chOff x="1828800" y="5858934"/>
              <a:chExt cx="681567" cy="73175"/>
            </a:xfrm>
          </p:grpSpPr>
          <p:sp>
            <p:nvSpPr>
              <p:cNvPr id="53" name="Oval 52"/>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4" name="Oval 53"/>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5" name="Oval 54"/>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6" name="Oval 55"/>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27" name="Group 26"/>
            <p:cNvGrpSpPr/>
            <p:nvPr/>
          </p:nvGrpSpPr>
          <p:grpSpPr>
            <a:xfrm>
              <a:off x="3023099" y="-455342"/>
              <a:ext cx="681567" cy="73175"/>
              <a:chOff x="1828800" y="5858934"/>
              <a:chExt cx="681567" cy="73175"/>
            </a:xfrm>
          </p:grpSpPr>
          <p:sp>
            <p:nvSpPr>
              <p:cNvPr id="49" name="Oval 48"/>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0" name="Oval 49"/>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1" name="Oval 50"/>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2" name="Oval 51"/>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28" name="Group 27"/>
            <p:cNvGrpSpPr/>
            <p:nvPr/>
          </p:nvGrpSpPr>
          <p:grpSpPr>
            <a:xfrm>
              <a:off x="3846184" y="-455342"/>
              <a:ext cx="681567" cy="73175"/>
              <a:chOff x="1828800" y="5858934"/>
              <a:chExt cx="681567" cy="73175"/>
            </a:xfrm>
          </p:grpSpPr>
          <p:sp>
            <p:nvSpPr>
              <p:cNvPr id="44" name="Oval 43"/>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6" name="Oval 45"/>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7" name="Oval 46"/>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8" name="Oval 47"/>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29" name="Group 28"/>
            <p:cNvGrpSpPr/>
            <p:nvPr/>
          </p:nvGrpSpPr>
          <p:grpSpPr>
            <a:xfrm>
              <a:off x="4669269" y="-455342"/>
              <a:ext cx="681567" cy="73175"/>
              <a:chOff x="1828800" y="5858934"/>
              <a:chExt cx="681567" cy="73175"/>
            </a:xfrm>
          </p:grpSpPr>
          <p:sp>
            <p:nvSpPr>
              <p:cNvPr id="40" name="Oval 39"/>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30" name="Group 29"/>
            <p:cNvGrpSpPr/>
            <p:nvPr/>
          </p:nvGrpSpPr>
          <p:grpSpPr>
            <a:xfrm>
              <a:off x="5492354" y="-455342"/>
              <a:ext cx="681567" cy="73175"/>
              <a:chOff x="1828800" y="5858934"/>
              <a:chExt cx="681567" cy="73175"/>
            </a:xfrm>
          </p:grpSpPr>
          <p:sp>
            <p:nvSpPr>
              <p:cNvPr id="36" name="Oval 3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grpSp>
        <p:nvGrpSpPr>
          <p:cNvPr id="65" name="Group 64"/>
          <p:cNvGrpSpPr/>
          <p:nvPr/>
        </p:nvGrpSpPr>
        <p:grpSpPr>
          <a:xfrm>
            <a:off x="11271320" y="459872"/>
            <a:ext cx="322309" cy="223574"/>
            <a:chOff x="4495800" y="914400"/>
            <a:chExt cx="228600" cy="152400"/>
          </a:xfrm>
        </p:grpSpPr>
        <p:cxnSp>
          <p:nvCxnSpPr>
            <p:cNvPr id="66" name="Straight Connector 65"/>
            <p:cNvCxnSpPr/>
            <p:nvPr/>
          </p:nvCxnSpPr>
          <p:spPr>
            <a:xfrm>
              <a:off x="4495800" y="914400"/>
              <a:ext cx="228600" cy="0"/>
            </a:xfrm>
            <a:prstGeom prst="line">
              <a:avLst/>
            </a:prstGeom>
            <a:noFill/>
            <a:ln w="19050" cap="rnd" cmpd="sng" algn="ctr">
              <a:solidFill>
                <a:srgbClr val="000000"/>
              </a:solidFill>
              <a:prstDash val="solid"/>
            </a:ln>
            <a:effectLst/>
          </p:spPr>
        </p:cxnSp>
        <p:cxnSp>
          <p:nvCxnSpPr>
            <p:cNvPr id="67" name="Straight Connector 66"/>
            <p:cNvCxnSpPr/>
            <p:nvPr/>
          </p:nvCxnSpPr>
          <p:spPr>
            <a:xfrm>
              <a:off x="4495800" y="990600"/>
              <a:ext cx="228600" cy="0"/>
            </a:xfrm>
            <a:prstGeom prst="line">
              <a:avLst/>
            </a:prstGeom>
            <a:noFill/>
            <a:ln w="19050" cap="rnd" cmpd="sng" algn="ctr">
              <a:solidFill>
                <a:srgbClr val="000000"/>
              </a:solidFill>
              <a:prstDash val="solid"/>
            </a:ln>
            <a:effectLst/>
          </p:spPr>
        </p:cxnSp>
        <p:cxnSp>
          <p:nvCxnSpPr>
            <p:cNvPr id="68" name="Straight Connector 67"/>
            <p:cNvCxnSpPr/>
            <p:nvPr/>
          </p:nvCxnSpPr>
          <p:spPr>
            <a:xfrm>
              <a:off x="4495800" y="1066800"/>
              <a:ext cx="228600" cy="0"/>
            </a:xfrm>
            <a:prstGeom prst="line">
              <a:avLst/>
            </a:prstGeom>
            <a:noFill/>
            <a:ln w="19050" cap="rnd" cmpd="sng" algn="ctr">
              <a:solidFill>
                <a:srgbClr val="000000"/>
              </a:solidFill>
              <a:prstDash val="solid"/>
            </a:ln>
            <a:effectLst/>
          </p:spPr>
        </p:cxnSp>
      </p:grpSp>
      <p:sp>
        <p:nvSpPr>
          <p:cNvPr id="69" name="Rectangle 68">
            <a:hlinkClick r:id="rId3"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 name="Rectangle 2">
            <a:hlinkClick r:id="rId4" action="ppaction://hlinksldjump"/>
          </p:cNvPr>
          <p:cNvSpPr/>
          <p:nvPr/>
        </p:nvSpPr>
        <p:spPr>
          <a:xfrm>
            <a:off x="304800" y="3768409"/>
            <a:ext cx="1879600" cy="14843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0" name="Rectangle 69">
            <a:hlinkClick r:id="rId5" action="ppaction://hlinksldjump"/>
          </p:cNvPr>
          <p:cNvSpPr/>
          <p:nvPr/>
        </p:nvSpPr>
        <p:spPr>
          <a:xfrm>
            <a:off x="2336800" y="3768409"/>
            <a:ext cx="1879600" cy="14843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1" name="Rectangle 70">
            <a:hlinkClick r:id="rId6" action="ppaction://hlinksldjump"/>
          </p:cNvPr>
          <p:cNvSpPr/>
          <p:nvPr/>
        </p:nvSpPr>
        <p:spPr>
          <a:xfrm>
            <a:off x="4460240" y="3545840"/>
            <a:ext cx="1879600" cy="17068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50354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22" presetClass="entr" presetSubtype="1"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par>
                                <p:cTn id="11" presetID="22" presetClass="entr" presetSubtype="1"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up)">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1675" y="1075305"/>
            <a:ext cx="9274670" cy="892552"/>
          </a:xfrm>
          <a:prstGeom prst="rect">
            <a:avLst/>
          </a:prstGeom>
          <a:noFill/>
        </p:spPr>
        <p:txBody>
          <a:bodyPr wrap="square" rtlCol="0">
            <a:spAutoFit/>
          </a:bodyPr>
          <a:lstStyle/>
          <a:p>
            <a:r>
              <a:rPr lang="en-GB" sz="2600" b="1" dirty="0">
                <a:latin typeface="Arial" panose="020B0604020202020204" pitchFamily="34" charset="0"/>
                <a:ea typeface="Volta Modern Text 75" charset="0"/>
                <a:cs typeface="Arial" panose="020B0604020202020204" pitchFamily="34" charset="0"/>
              </a:rPr>
              <a:t>Successful integration and scale-up of telemedicine services in Ghana</a:t>
            </a:r>
            <a:endParaRPr lang="en-US" sz="2600" b="1" dirty="0">
              <a:latin typeface="Arial" panose="020B0604020202020204" pitchFamily="34" charset="0"/>
              <a:ea typeface="Volta Modern Text 75" charset="0"/>
              <a:cs typeface="Arial" panose="020B0604020202020204" pitchFamily="34" charset="0"/>
            </a:endParaRPr>
          </a:p>
        </p:txBody>
      </p:sp>
      <p:sp>
        <p:nvSpPr>
          <p:cNvPr id="6" name="TextBox 5"/>
          <p:cNvSpPr txBox="1"/>
          <p:nvPr/>
        </p:nvSpPr>
        <p:spPr>
          <a:xfrm>
            <a:off x="485122" y="2085897"/>
            <a:ext cx="5229877" cy="1682512"/>
          </a:xfrm>
          <a:prstGeom prst="rect">
            <a:avLst/>
          </a:prstGeom>
          <a:noFill/>
        </p:spPr>
        <p:txBody>
          <a:bodyPr wrap="square" rtlCol="0">
            <a:spAutoFit/>
          </a:bodyPr>
          <a:lstStyle/>
          <a:p>
            <a:pPr marL="0" lvl="1">
              <a:spcBef>
                <a:spcPts val="1000"/>
              </a:spcBef>
              <a:spcAft>
                <a:spcPts val="600"/>
              </a:spcAft>
            </a:pPr>
            <a:r>
              <a:rPr lang="en-US" dirty="0">
                <a:latin typeface="Arial" panose="020B0604020202020204" pitchFamily="34" charset="0"/>
                <a:ea typeface="Volta Modern Text 55 Roman" charset="0"/>
                <a:cs typeface="Arial" panose="020B0604020202020204" pitchFamily="34" charset="0"/>
              </a:rPr>
              <a:t>Based on the success of this telemedicine model,</a:t>
            </a:r>
            <a:r>
              <a:rPr lang="en-GB" dirty="0">
                <a:latin typeface="Arial" panose="020B0604020202020204" pitchFamily="34" charset="0"/>
                <a:ea typeface="Volta Modern Text 55 Roman" charset="0"/>
                <a:cs typeface="Arial" panose="020B0604020202020204" pitchFamily="34" charset="0"/>
              </a:rPr>
              <a:t> the Ghana Health Service selected it for implementation across the nation</a:t>
            </a:r>
            <a:endParaRPr lang="en-US" dirty="0">
              <a:latin typeface="Arial" panose="020B0604020202020204" pitchFamily="34" charset="0"/>
              <a:ea typeface="Volta Modern Text 55 Roman" charset="0"/>
              <a:cs typeface="Arial" panose="020B0604020202020204" pitchFamily="34" charset="0"/>
            </a:endParaRPr>
          </a:p>
          <a:p>
            <a:pPr marL="0" lvl="1">
              <a:spcBef>
                <a:spcPts val="1000"/>
              </a:spcBef>
              <a:spcAft>
                <a:spcPts val="600"/>
              </a:spcAft>
            </a:pPr>
            <a:r>
              <a:rPr lang="en-US" dirty="0">
                <a:latin typeface="Arial" panose="020B0604020202020204" pitchFamily="34" charset="0"/>
                <a:ea typeface="Volta Modern Text 55 Roman" charset="0"/>
                <a:cs typeface="Arial" panose="020B0604020202020204" pitchFamily="34" charset="0"/>
              </a:rPr>
              <a:t>Telemedicine services have already expanded </a:t>
            </a:r>
            <a:r>
              <a:rPr lang="en-GB" dirty="0">
                <a:latin typeface="Arial" panose="020B0604020202020204" pitchFamily="34" charset="0"/>
                <a:ea typeface="Volta Modern Text 55 Roman" charset="0"/>
                <a:cs typeface="Arial" panose="020B0604020202020204" pitchFamily="34" charset="0"/>
              </a:rPr>
              <a:t>to six regions</a:t>
            </a:r>
            <a:endParaRPr lang="en-US" dirty="0">
              <a:latin typeface="Arial" panose="020B0604020202020204" pitchFamily="34" charset="0"/>
              <a:ea typeface="Volta Modern Text 55 Roman" charset="0"/>
              <a:cs typeface="Arial" panose="020B0604020202020204" pitchFamily="34" charset="0"/>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20816" y="892355"/>
            <a:ext cx="5489039" cy="6395359"/>
          </a:xfrm>
          <a:prstGeom prst="rect">
            <a:avLst/>
          </a:prstGeom>
        </p:spPr>
      </p:pic>
      <p:grpSp>
        <p:nvGrpSpPr>
          <p:cNvPr id="11" name="Group 10"/>
          <p:cNvGrpSpPr/>
          <p:nvPr/>
        </p:nvGrpSpPr>
        <p:grpSpPr>
          <a:xfrm>
            <a:off x="513678" y="3996135"/>
            <a:ext cx="1768414" cy="1861397"/>
            <a:chOff x="1735668" y="3276600"/>
            <a:chExt cx="2736225" cy="1155782"/>
          </a:xfrm>
        </p:grpSpPr>
        <p:cxnSp>
          <p:nvCxnSpPr>
            <p:cNvPr id="12" name="Straight Connector 11"/>
            <p:cNvCxnSpPr/>
            <p:nvPr/>
          </p:nvCxnSpPr>
          <p:spPr>
            <a:xfrm flipH="1">
              <a:off x="1828800" y="3276600"/>
              <a:ext cx="2250359" cy="0"/>
            </a:xfrm>
            <a:prstGeom prst="line">
              <a:avLst/>
            </a:prstGeom>
            <a:ln w="3175"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1735668" y="3301995"/>
              <a:ext cx="2736225" cy="1130387"/>
            </a:xfrm>
            <a:prstGeom prst="rect">
              <a:avLst/>
            </a:prstGeom>
            <a:noFill/>
          </p:spPr>
          <p:txBody>
            <a:bodyPr wrap="square" rtlCol="0">
              <a:spAutoFit/>
            </a:bodyPr>
            <a:lstStyle/>
            <a:p>
              <a:pPr>
                <a:lnSpc>
                  <a:spcPct val="90000"/>
                </a:lnSpc>
                <a:spcAft>
                  <a:spcPts val="300"/>
                </a:spcAft>
              </a:pPr>
              <a:r>
                <a:rPr lang="en-US" sz="1400" dirty="0">
                  <a:latin typeface="Arial" panose="020B0604020202020204" pitchFamily="34" charset="0"/>
                  <a:cs typeface="Arial" panose="020B0604020202020204" pitchFamily="34" charset="0"/>
                </a:rPr>
                <a:t>District-level pilot</a:t>
              </a:r>
            </a:p>
            <a:p>
              <a:pPr>
                <a:lnSpc>
                  <a:spcPct val="90000"/>
                </a:lnSpc>
              </a:pPr>
              <a:r>
                <a:rPr lang="en-US" sz="1200" dirty="0">
                  <a:latin typeface="Arial" panose="020B0604020202020204" pitchFamily="34" charset="0"/>
                  <a:cs typeface="Arial" panose="020B0604020202020204" pitchFamily="34" charset="0"/>
                </a:rPr>
                <a:t>The pilot project started in the Amansie West District of the Ashanti Region, in collaboration with Millennium Promise Alliance, Earth Institute, and Columbia University</a:t>
              </a:r>
            </a:p>
          </p:txBody>
        </p:sp>
      </p:grpSp>
      <p:grpSp>
        <p:nvGrpSpPr>
          <p:cNvPr id="14" name="Group 13"/>
          <p:cNvGrpSpPr/>
          <p:nvPr/>
        </p:nvGrpSpPr>
        <p:grpSpPr>
          <a:xfrm>
            <a:off x="2496692" y="3996129"/>
            <a:ext cx="1678194" cy="327131"/>
            <a:chOff x="1735666" y="3276600"/>
            <a:chExt cx="2596630" cy="203123"/>
          </a:xfrm>
        </p:grpSpPr>
        <p:cxnSp>
          <p:nvCxnSpPr>
            <p:cNvPr id="15" name="Straight Connector 14"/>
            <p:cNvCxnSpPr/>
            <p:nvPr/>
          </p:nvCxnSpPr>
          <p:spPr>
            <a:xfrm flipH="1">
              <a:off x="1828800" y="3276600"/>
              <a:ext cx="2253820" cy="0"/>
            </a:xfrm>
            <a:prstGeom prst="line">
              <a:avLst/>
            </a:prstGeom>
            <a:ln w="3175"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1735666" y="3301995"/>
              <a:ext cx="2596630" cy="177728"/>
            </a:xfrm>
            <a:prstGeom prst="rect">
              <a:avLst/>
            </a:prstGeom>
            <a:noFill/>
          </p:spPr>
          <p:txBody>
            <a:bodyPr wrap="square" rtlCol="0">
              <a:spAutoFit/>
            </a:bodyPr>
            <a:lstStyle/>
            <a:p>
              <a:pPr>
                <a:lnSpc>
                  <a:spcPct val="90000"/>
                </a:lnSpc>
                <a:spcAft>
                  <a:spcPts val="300"/>
                </a:spcAft>
              </a:pPr>
              <a:r>
                <a:rPr lang="en-US" sz="1400" dirty="0">
                  <a:latin typeface="Arial" panose="020B0604020202020204" pitchFamily="34" charset="0"/>
                  <a:cs typeface="Arial" panose="020B0604020202020204" pitchFamily="34" charset="0"/>
                </a:rPr>
                <a:t>Regional scale-up</a:t>
              </a:r>
            </a:p>
          </p:txBody>
        </p:sp>
      </p:grpSp>
      <p:grpSp>
        <p:nvGrpSpPr>
          <p:cNvPr id="17" name="Group 16"/>
          <p:cNvGrpSpPr/>
          <p:nvPr/>
        </p:nvGrpSpPr>
        <p:grpSpPr>
          <a:xfrm>
            <a:off x="4588136" y="3996131"/>
            <a:ext cx="1745429" cy="327131"/>
            <a:chOff x="1735666" y="3276600"/>
            <a:chExt cx="2700661" cy="203123"/>
          </a:xfrm>
        </p:grpSpPr>
        <p:cxnSp>
          <p:nvCxnSpPr>
            <p:cNvPr id="18" name="Straight Connector 17"/>
            <p:cNvCxnSpPr/>
            <p:nvPr/>
          </p:nvCxnSpPr>
          <p:spPr>
            <a:xfrm flipH="1">
              <a:off x="1828800" y="3276600"/>
              <a:ext cx="2250359" cy="0"/>
            </a:xfrm>
            <a:prstGeom prst="line">
              <a:avLst/>
            </a:prstGeom>
            <a:ln w="3175"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735666" y="3301995"/>
              <a:ext cx="2700661" cy="177728"/>
            </a:xfrm>
            <a:prstGeom prst="rect">
              <a:avLst/>
            </a:prstGeom>
            <a:noFill/>
          </p:spPr>
          <p:txBody>
            <a:bodyPr wrap="square" rtlCol="0">
              <a:spAutoFit/>
            </a:bodyPr>
            <a:lstStyle/>
            <a:p>
              <a:pPr>
                <a:lnSpc>
                  <a:spcPct val="90000"/>
                </a:lnSpc>
                <a:spcAft>
                  <a:spcPts val="300"/>
                </a:spcAft>
              </a:pPr>
              <a:r>
                <a:rPr lang="en-US" sz="1400" dirty="0">
                  <a:latin typeface="Arial" panose="020B0604020202020204" pitchFamily="34" charset="0"/>
                  <a:cs typeface="Arial" panose="020B0604020202020204" pitchFamily="34" charset="0"/>
                </a:rPr>
                <a:t>National coverage</a:t>
              </a:r>
            </a:p>
          </p:txBody>
        </p:sp>
      </p:grpSp>
      <p:cxnSp>
        <p:nvCxnSpPr>
          <p:cNvPr id="23" name="Straight Arrow Connector 22"/>
          <p:cNvCxnSpPr/>
          <p:nvPr/>
        </p:nvCxnSpPr>
        <p:spPr>
          <a:xfrm>
            <a:off x="2582588" y="4665039"/>
            <a:ext cx="228600"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p:nvPr/>
        </p:nvCxnSpPr>
        <p:spPr>
          <a:xfrm>
            <a:off x="4677605" y="4665039"/>
            <a:ext cx="228600"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nvGrpSpPr>
          <p:cNvPr id="64" name="Group 63"/>
          <p:cNvGrpSpPr/>
          <p:nvPr/>
        </p:nvGrpSpPr>
        <p:grpSpPr>
          <a:xfrm>
            <a:off x="11271320" y="459872"/>
            <a:ext cx="322309" cy="223574"/>
            <a:chOff x="4495800" y="914400"/>
            <a:chExt cx="228600" cy="152400"/>
          </a:xfrm>
        </p:grpSpPr>
        <p:cxnSp>
          <p:nvCxnSpPr>
            <p:cNvPr id="65" name="Straight Connector 64"/>
            <p:cNvCxnSpPr/>
            <p:nvPr/>
          </p:nvCxnSpPr>
          <p:spPr>
            <a:xfrm>
              <a:off x="4495800" y="914400"/>
              <a:ext cx="228600" cy="0"/>
            </a:xfrm>
            <a:prstGeom prst="line">
              <a:avLst/>
            </a:prstGeom>
            <a:noFill/>
            <a:ln w="19050" cap="rnd" cmpd="sng" algn="ctr">
              <a:solidFill>
                <a:srgbClr val="000000"/>
              </a:solidFill>
              <a:prstDash val="solid"/>
            </a:ln>
            <a:effectLst/>
          </p:spPr>
        </p:cxnSp>
        <p:cxnSp>
          <p:nvCxnSpPr>
            <p:cNvPr id="66" name="Straight Connector 65"/>
            <p:cNvCxnSpPr/>
            <p:nvPr/>
          </p:nvCxnSpPr>
          <p:spPr>
            <a:xfrm>
              <a:off x="4495800" y="990600"/>
              <a:ext cx="228600" cy="0"/>
            </a:xfrm>
            <a:prstGeom prst="line">
              <a:avLst/>
            </a:prstGeom>
            <a:noFill/>
            <a:ln w="19050" cap="rnd" cmpd="sng" algn="ctr">
              <a:solidFill>
                <a:srgbClr val="000000"/>
              </a:solidFill>
              <a:prstDash val="solid"/>
            </a:ln>
            <a:effectLst/>
          </p:spPr>
        </p:cxnSp>
        <p:cxnSp>
          <p:nvCxnSpPr>
            <p:cNvPr id="67" name="Straight Connector 66"/>
            <p:cNvCxnSpPr/>
            <p:nvPr/>
          </p:nvCxnSpPr>
          <p:spPr>
            <a:xfrm>
              <a:off x="4495800" y="1066800"/>
              <a:ext cx="228600" cy="0"/>
            </a:xfrm>
            <a:prstGeom prst="line">
              <a:avLst/>
            </a:prstGeom>
            <a:noFill/>
            <a:ln w="19050" cap="rnd" cmpd="sng" algn="ctr">
              <a:solidFill>
                <a:srgbClr val="000000"/>
              </a:solidFill>
              <a:prstDash val="solid"/>
            </a:ln>
            <a:effectLst/>
          </p:spPr>
        </p:cxnSp>
      </p:grpSp>
      <p:grpSp>
        <p:nvGrpSpPr>
          <p:cNvPr id="68" name="Group 67"/>
          <p:cNvGrpSpPr/>
          <p:nvPr/>
        </p:nvGrpSpPr>
        <p:grpSpPr>
          <a:xfrm>
            <a:off x="553844" y="908759"/>
            <a:ext cx="5620077" cy="73175"/>
            <a:chOff x="553844" y="-455342"/>
            <a:chExt cx="5620077" cy="73175"/>
          </a:xfrm>
        </p:grpSpPr>
        <p:grpSp>
          <p:nvGrpSpPr>
            <p:cNvPr id="69" name="Group 68"/>
            <p:cNvGrpSpPr/>
            <p:nvPr/>
          </p:nvGrpSpPr>
          <p:grpSpPr>
            <a:xfrm>
              <a:off x="553844" y="-455342"/>
              <a:ext cx="681567" cy="73175"/>
              <a:chOff x="1828800" y="5858934"/>
              <a:chExt cx="681567" cy="73175"/>
            </a:xfrm>
          </p:grpSpPr>
          <p:sp>
            <p:nvSpPr>
              <p:cNvPr id="105" name="Oval 104"/>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6" name="Oval 105"/>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7" name="Oval 106"/>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8" name="Oval 107"/>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0" name="Group 69"/>
            <p:cNvGrpSpPr/>
            <p:nvPr/>
          </p:nvGrpSpPr>
          <p:grpSpPr>
            <a:xfrm>
              <a:off x="1376929" y="-455342"/>
              <a:ext cx="681567" cy="73175"/>
              <a:chOff x="1828800" y="5858934"/>
              <a:chExt cx="681567" cy="73175"/>
            </a:xfrm>
          </p:grpSpPr>
          <p:sp>
            <p:nvSpPr>
              <p:cNvPr id="101" name="Oval 100"/>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2" name="Oval 101"/>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3" name="Oval 102"/>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4" name="Oval 103"/>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1" name="Group 70"/>
            <p:cNvGrpSpPr/>
            <p:nvPr/>
          </p:nvGrpSpPr>
          <p:grpSpPr>
            <a:xfrm>
              <a:off x="2200014" y="-455342"/>
              <a:ext cx="681567" cy="73175"/>
              <a:chOff x="1828800" y="5858934"/>
              <a:chExt cx="681567" cy="73175"/>
            </a:xfrm>
          </p:grpSpPr>
          <p:sp>
            <p:nvSpPr>
              <p:cNvPr id="97" name="Oval 96"/>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8" name="Oval 97"/>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9" name="Oval 98"/>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0" name="Oval 99"/>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2" name="Group 71"/>
            <p:cNvGrpSpPr/>
            <p:nvPr/>
          </p:nvGrpSpPr>
          <p:grpSpPr>
            <a:xfrm>
              <a:off x="3023099" y="-455342"/>
              <a:ext cx="681567" cy="73175"/>
              <a:chOff x="1828800" y="5858934"/>
              <a:chExt cx="681567" cy="73175"/>
            </a:xfrm>
          </p:grpSpPr>
          <p:sp>
            <p:nvSpPr>
              <p:cNvPr id="93" name="Oval 92"/>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4" name="Oval 93"/>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5" name="Oval 94"/>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6" name="Oval 95"/>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3" name="Group 72"/>
            <p:cNvGrpSpPr/>
            <p:nvPr/>
          </p:nvGrpSpPr>
          <p:grpSpPr>
            <a:xfrm>
              <a:off x="3846184" y="-455342"/>
              <a:ext cx="681567" cy="73175"/>
              <a:chOff x="1828800" y="5858934"/>
              <a:chExt cx="681567" cy="73175"/>
            </a:xfrm>
          </p:grpSpPr>
          <p:sp>
            <p:nvSpPr>
              <p:cNvPr id="89" name="Oval 88"/>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0" name="Oval 89"/>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1" name="Oval 90"/>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2" name="Oval 91"/>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4" name="Group 73"/>
            <p:cNvGrpSpPr/>
            <p:nvPr/>
          </p:nvGrpSpPr>
          <p:grpSpPr>
            <a:xfrm>
              <a:off x="4669269" y="-455342"/>
              <a:ext cx="681567" cy="73175"/>
              <a:chOff x="1828800" y="5858934"/>
              <a:chExt cx="681567" cy="73175"/>
            </a:xfrm>
          </p:grpSpPr>
          <p:sp>
            <p:nvSpPr>
              <p:cNvPr id="85" name="Oval 84"/>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6" name="Oval 85"/>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7" name="Oval 86"/>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8" name="Oval 87"/>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5" name="Group 74"/>
            <p:cNvGrpSpPr/>
            <p:nvPr/>
          </p:nvGrpSpPr>
          <p:grpSpPr>
            <a:xfrm>
              <a:off x="5492354" y="-455342"/>
              <a:ext cx="681567" cy="73175"/>
              <a:chOff x="1828800" y="5858934"/>
              <a:chExt cx="681567" cy="73175"/>
            </a:xfrm>
          </p:grpSpPr>
          <p:sp>
            <p:nvSpPr>
              <p:cNvPr id="81" name="Oval 80"/>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2" name="Oval 81"/>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3" name="Oval 82"/>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4" name="Oval 83"/>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109" name="Rectangle 108">
            <a:hlinkClick r:id="rId3"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10" name="Rectangle 109">
            <a:hlinkClick r:id="rId4" action="ppaction://hlinksldjump"/>
          </p:cNvPr>
          <p:cNvSpPr/>
          <p:nvPr/>
        </p:nvSpPr>
        <p:spPr>
          <a:xfrm>
            <a:off x="2336800" y="3768410"/>
            <a:ext cx="1879600" cy="14843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11" name="Rectangle 110">
            <a:hlinkClick r:id="rId5" action="ppaction://hlinksldjump"/>
          </p:cNvPr>
          <p:cNvSpPr/>
          <p:nvPr/>
        </p:nvSpPr>
        <p:spPr>
          <a:xfrm>
            <a:off x="4460240" y="3545840"/>
            <a:ext cx="1879600" cy="17068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97277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1674" y="1075305"/>
            <a:ext cx="9635711" cy="892552"/>
          </a:xfrm>
          <a:prstGeom prst="rect">
            <a:avLst/>
          </a:prstGeom>
          <a:noFill/>
        </p:spPr>
        <p:txBody>
          <a:bodyPr wrap="square" rtlCol="0">
            <a:spAutoFit/>
          </a:bodyPr>
          <a:lstStyle/>
          <a:p>
            <a:r>
              <a:rPr lang="en-GB" sz="2600" b="1" dirty="0">
                <a:latin typeface="Arial" panose="020B0604020202020204" pitchFamily="34" charset="0"/>
                <a:ea typeface="Volta Modern Text 75" charset="0"/>
                <a:cs typeface="Arial" panose="020B0604020202020204" pitchFamily="34" charset="0"/>
              </a:rPr>
              <a:t>Successful integration and scale-up of telemedicine services in Ghana</a:t>
            </a:r>
            <a:endParaRPr lang="en-US" sz="2600" b="1" dirty="0">
              <a:latin typeface="Arial" panose="020B0604020202020204" pitchFamily="34" charset="0"/>
              <a:ea typeface="Volta Modern Text 75" charset="0"/>
              <a:cs typeface="Arial" panose="020B0604020202020204" pitchFamily="34" charset="0"/>
            </a:endParaRPr>
          </a:p>
        </p:txBody>
      </p:sp>
      <p:sp>
        <p:nvSpPr>
          <p:cNvPr id="6" name="TextBox 5"/>
          <p:cNvSpPr txBox="1"/>
          <p:nvPr/>
        </p:nvSpPr>
        <p:spPr>
          <a:xfrm>
            <a:off x="485122" y="2085897"/>
            <a:ext cx="5229877" cy="1682512"/>
          </a:xfrm>
          <a:prstGeom prst="rect">
            <a:avLst/>
          </a:prstGeom>
          <a:noFill/>
        </p:spPr>
        <p:txBody>
          <a:bodyPr wrap="square" rtlCol="0">
            <a:spAutoFit/>
          </a:bodyPr>
          <a:lstStyle/>
          <a:p>
            <a:pPr marL="0" lvl="1">
              <a:spcBef>
                <a:spcPts val="1000"/>
              </a:spcBef>
              <a:spcAft>
                <a:spcPts val="600"/>
              </a:spcAft>
            </a:pPr>
            <a:r>
              <a:rPr lang="en-US" dirty="0">
                <a:latin typeface="Arial" panose="020B0604020202020204" pitchFamily="34" charset="0"/>
                <a:ea typeface="Volta Modern Text 55 Roman" charset="0"/>
                <a:cs typeface="Arial" panose="020B0604020202020204" pitchFamily="34" charset="0"/>
              </a:rPr>
              <a:t>Based on the success of this telemedicine model,</a:t>
            </a:r>
            <a:r>
              <a:rPr lang="en-GB" dirty="0">
                <a:latin typeface="Arial" panose="020B0604020202020204" pitchFamily="34" charset="0"/>
                <a:ea typeface="Volta Modern Text 55 Roman" charset="0"/>
                <a:cs typeface="Arial" panose="020B0604020202020204" pitchFamily="34" charset="0"/>
              </a:rPr>
              <a:t> the Ghana Health Service selected it for implementation across the nation</a:t>
            </a:r>
            <a:endParaRPr lang="en-US" dirty="0">
              <a:latin typeface="Arial" panose="020B0604020202020204" pitchFamily="34" charset="0"/>
              <a:ea typeface="Volta Modern Text 55 Roman" charset="0"/>
              <a:cs typeface="Arial" panose="020B0604020202020204" pitchFamily="34" charset="0"/>
            </a:endParaRPr>
          </a:p>
          <a:p>
            <a:pPr marL="0" lvl="1">
              <a:spcBef>
                <a:spcPts val="1000"/>
              </a:spcBef>
              <a:spcAft>
                <a:spcPts val="600"/>
              </a:spcAft>
            </a:pPr>
            <a:r>
              <a:rPr lang="en-US" dirty="0">
                <a:latin typeface="Arial" panose="020B0604020202020204" pitchFamily="34" charset="0"/>
                <a:ea typeface="Volta Modern Text 55 Roman" charset="0"/>
                <a:cs typeface="Arial" panose="020B0604020202020204" pitchFamily="34" charset="0"/>
              </a:rPr>
              <a:t>Telemedicine services have already expanded </a:t>
            </a:r>
            <a:r>
              <a:rPr lang="en-GB" dirty="0">
                <a:latin typeface="Arial" panose="020B0604020202020204" pitchFamily="34" charset="0"/>
                <a:ea typeface="Volta Modern Text 55 Roman" charset="0"/>
                <a:cs typeface="Arial" panose="020B0604020202020204" pitchFamily="34" charset="0"/>
              </a:rPr>
              <a:t>to six regions</a:t>
            </a:r>
            <a:endParaRPr lang="en-US" dirty="0">
              <a:latin typeface="Arial" panose="020B0604020202020204" pitchFamily="34" charset="0"/>
              <a:ea typeface="Volta Modern Text 55 Roman" charset="0"/>
              <a:cs typeface="Arial" panose="020B0604020202020204" pitchFamily="34" charset="0"/>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920816" y="892356"/>
            <a:ext cx="5489039" cy="6395357"/>
          </a:xfrm>
          <a:prstGeom prst="rect">
            <a:avLst/>
          </a:prstGeom>
        </p:spPr>
      </p:pic>
      <p:grpSp>
        <p:nvGrpSpPr>
          <p:cNvPr id="11" name="Group 10"/>
          <p:cNvGrpSpPr/>
          <p:nvPr/>
        </p:nvGrpSpPr>
        <p:grpSpPr>
          <a:xfrm>
            <a:off x="513678" y="3996129"/>
            <a:ext cx="1569765" cy="327131"/>
            <a:chOff x="1735668" y="3276600"/>
            <a:chExt cx="2428860" cy="203123"/>
          </a:xfrm>
        </p:grpSpPr>
        <p:cxnSp>
          <p:nvCxnSpPr>
            <p:cNvPr id="12" name="Straight Connector 11"/>
            <p:cNvCxnSpPr/>
            <p:nvPr/>
          </p:nvCxnSpPr>
          <p:spPr>
            <a:xfrm flipH="1">
              <a:off x="1828800" y="3276600"/>
              <a:ext cx="2250359" cy="0"/>
            </a:xfrm>
            <a:prstGeom prst="line">
              <a:avLst/>
            </a:prstGeom>
            <a:ln w="3175"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1735668" y="3301995"/>
              <a:ext cx="2428860" cy="177728"/>
            </a:xfrm>
            <a:prstGeom prst="rect">
              <a:avLst/>
            </a:prstGeom>
            <a:noFill/>
          </p:spPr>
          <p:txBody>
            <a:bodyPr wrap="square" rtlCol="0">
              <a:spAutoFit/>
            </a:bodyPr>
            <a:lstStyle/>
            <a:p>
              <a:pPr>
                <a:lnSpc>
                  <a:spcPct val="90000"/>
                </a:lnSpc>
                <a:spcAft>
                  <a:spcPts val="300"/>
                </a:spcAft>
              </a:pPr>
              <a:r>
                <a:rPr lang="en-US" sz="1400" dirty="0">
                  <a:latin typeface="Arial" panose="020B0604020202020204" pitchFamily="34" charset="0"/>
                  <a:cs typeface="Arial" panose="020B0604020202020204" pitchFamily="34" charset="0"/>
                </a:rPr>
                <a:t>District-level pilot</a:t>
              </a:r>
            </a:p>
          </p:txBody>
        </p:sp>
      </p:grpSp>
      <p:grpSp>
        <p:nvGrpSpPr>
          <p:cNvPr id="14" name="Group 13"/>
          <p:cNvGrpSpPr/>
          <p:nvPr/>
        </p:nvGrpSpPr>
        <p:grpSpPr>
          <a:xfrm>
            <a:off x="2496692" y="3996126"/>
            <a:ext cx="1678194" cy="864201"/>
            <a:chOff x="1735666" y="3276600"/>
            <a:chExt cx="2596630" cy="536602"/>
          </a:xfrm>
        </p:grpSpPr>
        <p:cxnSp>
          <p:nvCxnSpPr>
            <p:cNvPr id="15" name="Straight Connector 14"/>
            <p:cNvCxnSpPr/>
            <p:nvPr/>
          </p:nvCxnSpPr>
          <p:spPr>
            <a:xfrm flipH="1">
              <a:off x="1828800" y="3276600"/>
              <a:ext cx="2253820" cy="0"/>
            </a:xfrm>
            <a:prstGeom prst="line">
              <a:avLst/>
            </a:prstGeom>
            <a:ln w="3175"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1735666" y="3301995"/>
              <a:ext cx="2596630" cy="511207"/>
            </a:xfrm>
            <a:prstGeom prst="rect">
              <a:avLst/>
            </a:prstGeom>
            <a:noFill/>
          </p:spPr>
          <p:txBody>
            <a:bodyPr wrap="square" rtlCol="0">
              <a:spAutoFit/>
            </a:bodyPr>
            <a:lstStyle/>
            <a:p>
              <a:pPr>
                <a:lnSpc>
                  <a:spcPct val="90000"/>
                </a:lnSpc>
                <a:spcAft>
                  <a:spcPts val="300"/>
                </a:spcAft>
              </a:pPr>
              <a:r>
                <a:rPr lang="en-US" sz="1400" dirty="0">
                  <a:latin typeface="Arial" panose="020B0604020202020204" pitchFamily="34" charset="0"/>
                  <a:cs typeface="Arial" panose="020B0604020202020204" pitchFamily="34" charset="0"/>
                </a:rPr>
                <a:t>Regional scale-up</a:t>
              </a:r>
            </a:p>
            <a:p>
              <a:pPr lvl="0">
                <a:lnSpc>
                  <a:spcPct val="90000"/>
                </a:lnSpc>
              </a:pPr>
              <a:r>
                <a:rPr lang="en-US" sz="1200" dirty="0">
                  <a:solidFill>
                    <a:prstClr val="black"/>
                  </a:solidFill>
                  <a:latin typeface="Arial" panose="020B0604020202020204" pitchFamily="34" charset="0"/>
                  <a:cs typeface="Arial" panose="020B0604020202020204" pitchFamily="34" charset="0"/>
                </a:rPr>
                <a:t>It was scaled up across the entire Amansie West District</a:t>
              </a:r>
            </a:p>
          </p:txBody>
        </p:sp>
      </p:grpSp>
      <p:grpSp>
        <p:nvGrpSpPr>
          <p:cNvPr id="17" name="Group 16"/>
          <p:cNvGrpSpPr/>
          <p:nvPr/>
        </p:nvGrpSpPr>
        <p:grpSpPr>
          <a:xfrm>
            <a:off x="4588136" y="3996131"/>
            <a:ext cx="1745429" cy="327131"/>
            <a:chOff x="1735666" y="3276600"/>
            <a:chExt cx="2700661" cy="203123"/>
          </a:xfrm>
        </p:grpSpPr>
        <p:cxnSp>
          <p:nvCxnSpPr>
            <p:cNvPr id="18" name="Straight Connector 17"/>
            <p:cNvCxnSpPr/>
            <p:nvPr/>
          </p:nvCxnSpPr>
          <p:spPr>
            <a:xfrm flipH="1">
              <a:off x="1828800" y="3276600"/>
              <a:ext cx="2250359" cy="0"/>
            </a:xfrm>
            <a:prstGeom prst="line">
              <a:avLst/>
            </a:prstGeom>
            <a:ln w="3175"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735666" y="3301995"/>
              <a:ext cx="2700661" cy="177728"/>
            </a:xfrm>
            <a:prstGeom prst="rect">
              <a:avLst/>
            </a:prstGeom>
            <a:noFill/>
          </p:spPr>
          <p:txBody>
            <a:bodyPr wrap="square" rtlCol="0">
              <a:spAutoFit/>
            </a:bodyPr>
            <a:lstStyle/>
            <a:p>
              <a:pPr>
                <a:lnSpc>
                  <a:spcPct val="90000"/>
                </a:lnSpc>
                <a:spcAft>
                  <a:spcPts val="300"/>
                </a:spcAft>
              </a:pPr>
              <a:r>
                <a:rPr lang="en-US" sz="1400" dirty="0">
                  <a:latin typeface="Arial" panose="020B0604020202020204" pitchFamily="34" charset="0"/>
                  <a:cs typeface="Arial" panose="020B0604020202020204" pitchFamily="34" charset="0"/>
                </a:rPr>
                <a:t>National coverage</a:t>
              </a:r>
            </a:p>
          </p:txBody>
        </p:sp>
      </p:grpSp>
      <p:cxnSp>
        <p:nvCxnSpPr>
          <p:cNvPr id="24" name="Straight Arrow Connector 23"/>
          <p:cNvCxnSpPr/>
          <p:nvPr/>
        </p:nvCxnSpPr>
        <p:spPr>
          <a:xfrm>
            <a:off x="4677605" y="4665039"/>
            <a:ext cx="228600"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614892" y="4665039"/>
            <a:ext cx="228600"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nvGrpSpPr>
          <p:cNvPr id="64" name="Group 63"/>
          <p:cNvGrpSpPr/>
          <p:nvPr/>
        </p:nvGrpSpPr>
        <p:grpSpPr>
          <a:xfrm>
            <a:off x="11271320" y="459872"/>
            <a:ext cx="322309" cy="223574"/>
            <a:chOff x="4495800" y="914400"/>
            <a:chExt cx="228600" cy="152400"/>
          </a:xfrm>
        </p:grpSpPr>
        <p:cxnSp>
          <p:nvCxnSpPr>
            <p:cNvPr id="65" name="Straight Connector 64"/>
            <p:cNvCxnSpPr/>
            <p:nvPr/>
          </p:nvCxnSpPr>
          <p:spPr>
            <a:xfrm>
              <a:off x="4495800" y="914400"/>
              <a:ext cx="228600" cy="0"/>
            </a:xfrm>
            <a:prstGeom prst="line">
              <a:avLst/>
            </a:prstGeom>
            <a:noFill/>
            <a:ln w="19050" cap="rnd" cmpd="sng" algn="ctr">
              <a:solidFill>
                <a:srgbClr val="000000"/>
              </a:solidFill>
              <a:prstDash val="solid"/>
            </a:ln>
            <a:effectLst/>
          </p:spPr>
        </p:cxnSp>
        <p:cxnSp>
          <p:nvCxnSpPr>
            <p:cNvPr id="66" name="Straight Connector 65"/>
            <p:cNvCxnSpPr/>
            <p:nvPr/>
          </p:nvCxnSpPr>
          <p:spPr>
            <a:xfrm>
              <a:off x="4495800" y="990600"/>
              <a:ext cx="228600" cy="0"/>
            </a:xfrm>
            <a:prstGeom prst="line">
              <a:avLst/>
            </a:prstGeom>
            <a:noFill/>
            <a:ln w="19050" cap="rnd" cmpd="sng" algn="ctr">
              <a:solidFill>
                <a:srgbClr val="000000"/>
              </a:solidFill>
              <a:prstDash val="solid"/>
            </a:ln>
            <a:effectLst/>
          </p:spPr>
        </p:cxnSp>
        <p:cxnSp>
          <p:nvCxnSpPr>
            <p:cNvPr id="67" name="Straight Connector 66"/>
            <p:cNvCxnSpPr/>
            <p:nvPr/>
          </p:nvCxnSpPr>
          <p:spPr>
            <a:xfrm>
              <a:off x="4495800" y="1066800"/>
              <a:ext cx="228600" cy="0"/>
            </a:xfrm>
            <a:prstGeom prst="line">
              <a:avLst/>
            </a:prstGeom>
            <a:noFill/>
            <a:ln w="19050" cap="rnd" cmpd="sng" algn="ctr">
              <a:solidFill>
                <a:srgbClr val="000000"/>
              </a:solidFill>
              <a:prstDash val="solid"/>
            </a:ln>
            <a:effectLst/>
          </p:spPr>
        </p:cxnSp>
      </p:grpSp>
      <p:grpSp>
        <p:nvGrpSpPr>
          <p:cNvPr id="68" name="Group 67"/>
          <p:cNvGrpSpPr/>
          <p:nvPr/>
        </p:nvGrpSpPr>
        <p:grpSpPr>
          <a:xfrm>
            <a:off x="553844" y="908759"/>
            <a:ext cx="5620077" cy="73175"/>
            <a:chOff x="553844" y="-455342"/>
            <a:chExt cx="5620077" cy="73175"/>
          </a:xfrm>
        </p:grpSpPr>
        <p:grpSp>
          <p:nvGrpSpPr>
            <p:cNvPr id="69" name="Group 68"/>
            <p:cNvGrpSpPr/>
            <p:nvPr/>
          </p:nvGrpSpPr>
          <p:grpSpPr>
            <a:xfrm>
              <a:off x="553844" y="-455342"/>
              <a:ext cx="681567" cy="73175"/>
              <a:chOff x="1828800" y="5858934"/>
              <a:chExt cx="681567" cy="73175"/>
            </a:xfrm>
          </p:grpSpPr>
          <p:sp>
            <p:nvSpPr>
              <p:cNvPr id="105" name="Oval 104"/>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6" name="Oval 105"/>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7" name="Oval 106"/>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8" name="Oval 107"/>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0" name="Group 69"/>
            <p:cNvGrpSpPr/>
            <p:nvPr/>
          </p:nvGrpSpPr>
          <p:grpSpPr>
            <a:xfrm>
              <a:off x="1376929" y="-455342"/>
              <a:ext cx="681567" cy="73175"/>
              <a:chOff x="1828800" y="5858934"/>
              <a:chExt cx="681567" cy="73175"/>
            </a:xfrm>
          </p:grpSpPr>
          <p:sp>
            <p:nvSpPr>
              <p:cNvPr id="101" name="Oval 100"/>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2" name="Oval 101"/>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3" name="Oval 102"/>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4" name="Oval 103"/>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1" name="Group 70"/>
            <p:cNvGrpSpPr/>
            <p:nvPr/>
          </p:nvGrpSpPr>
          <p:grpSpPr>
            <a:xfrm>
              <a:off x="2200014" y="-455342"/>
              <a:ext cx="681567" cy="73175"/>
              <a:chOff x="1828800" y="5858934"/>
              <a:chExt cx="681567" cy="73175"/>
            </a:xfrm>
          </p:grpSpPr>
          <p:sp>
            <p:nvSpPr>
              <p:cNvPr id="97" name="Oval 96"/>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8" name="Oval 97"/>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9" name="Oval 98"/>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0" name="Oval 99"/>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2" name="Group 71"/>
            <p:cNvGrpSpPr/>
            <p:nvPr/>
          </p:nvGrpSpPr>
          <p:grpSpPr>
            <a:xfrm>
              <a:off x="3023099" y="-455342"/>
              <a:ext cx="681567" cy="73175"/>
              <a:chOff x="1828800" y="5858934"/>
              <a:chExt cx="681567" cy="73175"/>
            </a:xfrm>
          </p:grpSpPr>
          <p:sp>
            <p:nvSpPr>
              <p:cNvPr id="93" name="Oval 92"/>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4" name="Oval 93"/>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5" name="Oval 94"/>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6" name="Oval 95"/>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3" name="Group 72"/>
            <p:cNvGrpSpPr/>
            <p:nvPr/>
          </p:nvGrpSpPr>
          <p:grpSpPr>
            <a:xfrm>
              <a:off x="3846184" y="-455342"/>
              <a:ext cx="681567" cy="73175"/>
              <a:chOff x="1828800" y="5858934"/>
              <a:chExt cx="681567" cy="73175"/>
            </a:xfrm>
          </p:grpSpPr>
          <p:sp>
            <p:nvSpPr>
              <p:cNvPr id="89" name="Oval 88"/>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0" name="Oval 89"/>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1" name="Oval 90"/>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2" name="Oval 91"/>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4" name="Group 73"/>
            <p:cNvGrpSpPr/>
            <p:nvPr/>
          </p:nvGrpSpPr>
          <p:grpSpPr>
            <a:xfrm>
              <a:off x="4669269" y="-455342"/>
              <a:ext cx="681567" cy="73175"/>
              <a:chOff x="1828800" y="5858934"/>
              <a:chExt cx="681567" cy="73175"/>
            </a:xfrm>
          </p:grpSpPr>
          <p:sp>
            <p:nvSpPr>
              <p:cNvPr id="85" name="Oval 84"/>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6" name="Oval 85"/>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7" name="Oval 86"/>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8" name="Oval 87"/>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5" name="Group 74"/>
            <p:cNvGrpSpPr/>
            <p:nvPr/>
          </p:nvGrpSpPr>
          <p:grpSpPr>
            <a:xfrm>
              <a:off x="5492354" y="-455342"/>
              <a:ext cx="681567" cy="73175"/>
              <a:chOff x="1828800" y="5858934"/>
              <a:chExt cx="681567" cy="73175"/>
            </a:xfrm>
          </p:grpSpPr>
          <p:sp>
            <p:nvSpPr>
              <p:cNvPr id="81" name="Oval 80"/>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2" name="Oval 81"/>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3" name="Oval 82"/>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4" name="Oval 83"/>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109" name="Rectangle 108">
            <a:hlinkClick r:id="rId3"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3" name="Rectangle 62">
            <a:hlinkClick r:id="rId4" action="ppaction://hlinksldjump"/>
          </p:cNvPr>
          <p:cNvSpPr/>
          <p:nvPr/>
        </p:nvSpPr>
        <p:spPr>
          <a:xfrm>
            <a:off x="304800" y="3886449"/>
            <a:ext cx="1879600" cy="13662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11" name="Rectangle 110">
            <a:hlinkClick r:id="rId5" action="ppaction://hlinksldjump"/>
          </p:cNvPr>
          <p:cNvSpPr/>
          <p:nvPr/>
        </p:nvSpPr>
        <p:spPr>
          <a:xfrm>
            <a:off x="4460240" y="3545840"/>
            <a:ext cx="1879600" cy="17068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881804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26859E8-8763-6D46-B007-D4F1EBA386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38262" y="1637206"/>
            <a:ext cx="3213459" cy="4684105"/>
          </a:xfrm>
          <a:prstGeom prst="rect">
            <a:avLst/>
          </a:prstGeom>
        </p:spPr>
      </p:pic>
      <p:sp>
        <p:nvSpPr>
          <p:cNvPr id="9" name="TextBox 8"/>
          <p:cNvSpPr txBox="1"/>
          <p:nvPr/>
        </p:nvSpPr>
        <p:spPr>
          <a:xfrm>
            <a:off x="471675" y="1075305"/>
            <a:ext cx="9447932" cy="892552"/>
          </a:xfrm>
          <a:prstGeom prst="rect">
            <a:avLst/>
          </a:prstGeom>
          <a:noFill/>
        </p:spPr>
        <p:txBody>
          <a:bodyPr wrap="square" rtlCol="0">
            <a:spAutoFit/>
          </a:bodyPr>
          <a:lstStyle/>
          <a:p>
            <a:r>
              <a:rPr lang="en-GB" sz="2600" b="1" dirty="0">
                <a:latin typeface="Arial" panose="020B0604020202020204" pitchFamily="34" charset="0"/>
                <a:ea typeface="Volta Modern Text 75" charset="0"/>
                <a:cs typeface="Arial" panose="020B0604020202020204" pitchFamily="34" charset="0"/>
              </a:rPr>
              <a:t>Successful integration and scale-up of telemedicine services in Ghana</a:t>
            </a:r>
            <a:endParaRPr lang="en-US" sz="2600" b="1" dirty="0">
              <a:latin typeface="Arial" panose="020B0604020202020204" pitchFamily="34" charset="0"/>
              <a:ea typeface="Volta Modern Text 75" charset="0"/>
              <a:cs typeface="Arial" panose="020B0604020202020204" pitchFamily="34" charset="0"/>
            </a:endParaRPr>
          </a:p>
        </p:txBody>
      </p:sp>
      <p:sp>
        <p:nvSpPr>
          <p:cNvPr id="6" name="TextBox 5"/>
          <p:cNvSpPr txBox="1"/>
          <p:nvPr/>
        </p:nvSpPr>
        <p:spPr>
          <a:xfrm>
            <a:off x="485122" y="2085897"/>
            <a:ext cx="5229877" cy="1682512"/>
          </a:xfrm>
          <a:prstGeom prst="rect">
            <a:avLst/>
          </a:prstGeom>
          <a:noFill/>
        </p:spPr>
        <p:txBody>
          <a:bodyPr wrap="square" rtlCol="0">
            <a:spAutoFit/>
          </a:bodyPr>
          <a:lstStyle/>
          <a:p>
            <a:pPr marL="0" lvl="1">
              <a:spcBef>
                <a:spcPts val="1000"/>
              </a:spcBef>
              <a:spcAft>
                <a:spcPts val="600"/>
              </a:spcAft>
            </a:pPr>
            <a:r>
              <a:rPr lang="en-US" dirty="0">
                <a:latin typeface="Arial" panose="020B0604020202020204" pitchFamily="34" charset="0"/>
                <a:ea typeface="Volta Modern Text 55 Roman" charset="0"/>
                <a:cs typeface="Arial" panose="020B0604020202020204" pitchFamily="34" charset="0"/>
              </a:rPr>
              <a:t>Based on the success of this telemedicine model,</a:t>
            </a:r>
            <a:r>
              <a:rPr lang="en-GB" dirty="0">
                <a:latin typeface="Arial" panose="020B0604020202020204" pitchFamily="34" charset="0"/>
                <a:ea typeface="Volta Modern Text 55 Roman" charset="0"/>
                <a:cs typeface="Arial" panose="020B0604020202020204" pitchFamily="34" charset="0"/>
              </a:rPr>
              <a:t> the Ghana Health Service selected it for implementation across the nation</a:t>
            </a:r>
            <a:endParaRPr lang="en-US" dirty="0">
              <a:latin typeface="Arial" panose="020B0604020202020204" pitchFamily="34" charset="0"/>
              <a:ea typeface="Volta Modern Text 55 Roman" charset="0"/>
              <a:cs typeface="Arial" panose="020B0604020202020204" pitchFamily="34" charset="0"/>
            </a:endParaRPr>
          </a:p>
          <a:p>
            <a:pPr marL="0" lvl="1">
              <a:spcBef>
                <a:spcPts val="1000"/>
              </a:spcBef>
              <a:spcAft>
                <a:spcPts val="600"/>
              </a:spcAft>
            </a:pPr>
            <a:r>
              <a:rPr lang="en-GB" dirty="0">
                <a:latin typeface="Arial" panose="020B0604020202020204" pitchFamily="34" charset="0"/>
                <a:ea typeface="Volta Modern Text 55 Roman" charset="0"/>
                <a:cs typeface="Arial" panose="020B0604020202020204" pitchFamily="34" charset="0"/>
              </a:rPr>
              <a:t>Telemedicine services have already expanded to six regions</a:t>
            </a:r>
            <a:endParaRPr lang="en-US" dirty="0">
              <a:latin typeface="Arial" panose="020B0604020202020204" pitchFamily="34" charset="0"/>
              <a:ea typeface="Volta Modern Text 55 Roman" charset="0"/>
              <a:cs typeface="Arial" panose="020B0604020202020204" pitchFamily="34" charset="0"/>
            </a:endParaRPr>
          </a:p>
        </p:txBody>
      </p:sp>
      <p:grpSp>
        <p:nvGrpSpPr>
          <p:cNvPr id="11" name="Group 10"/>
          <p:cNvGrpSpPr/>
          <p:nvPr/>
        </p:nvGrpSpPr>
        <p:grpSpPr>
          <a:xfrm>
            <a:off x="513678" y="3996129"/>
            <a:ext cx="1569765" cy="327131"/>
            <a:chOff x="1735668" y="3276600"/>
            <a:chExt cx="2428860" cy="203123"/>
          </a:xfrm>
        </p:grpSpPr>
        <p:cxnSp>
          <p:nvCxnSpPr>
            <p:cNvPr id="12" name="Straight Connector 11"/>
            <p:cNvCxnSpPr/>
            <p:nvPr/>
          </p:nvCxnSpPr>
          <p:spPr>
            <a:xfrm flipH="1">
              <a:off x="1828800" y="3276600"/>
              <a:ext cx="2250359" cy="0"/>
            </a:xfrm>
            <a:prstGeom prst="line">
              <a:avLst/>
            </a:prstGeom>
            <a:ln w="3175"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1735668" y="3301995"/>
              <a:ext cx="2428860" cy="177728"/>
            </a:xfrm>
            <a:prstGeom prst="rect">
              <a:avLst/>
            </a:prstGeom>
            <a:noFill/>
          </p:spPr>
          <p:txBody>
            <a:bodyPr wrap="square" rtlCol="0">
              <a:spAutoFit/>
            </a:bodyPr>
            <a:lstStyle/>
            <a:p>
              <a:pPr>
                <a:lnSpc>
                  <a:spcPct val="90000"/>
                </a:lnSpc>
                <a:spcAft>
                  <a:spcPts val="300"/>
                </a:spcAft>
              </a:pPr>
              <a:r>
                <a:rPr lang="en-US" sz="1400" dirty="0">
                  <a:latin typeface="Arial" panose="020B0604020202020204" pitchFamily="34" charset="0"/>
                  <a:cs typeface="Arial" panose="020B0604020202020204" pitchFamily="34" charset="0"/>
                </a:rPr>
                <a:t>District-level pilot</a:t>
              </a:r>
            </a:p>
          </p:txBody>
        </p:sp>
      </p:grpSp>
      <p:grpSp>
        <p:nvGrpSpPr>
          <p:cNvPr id="14" name="Group 13"/>
          <p:cNvGrpSpPr/>
          <p:nvPr/>
        </p:nvGrpSpPr>
        <p:grpSpPr>
          <a:xfrm>
            <a:off x="2496692" y="3996128"/>
            <a:ext cx="1678194" cy="327131"/>
            <a:chOff x="1735666" y="3276600"/>
            <a:chExt cx="2596630" cy="203123"/>
          </a:xfrm>
        </p:grpSpPr>
        <p:cxnSp>
          <p:nvCxnSpPr>
            <p:cNvPr id="15" name="Straight Connector 14"/>
            <p:cNvCxnSpPr/>
            <p:nvPr/>
          </p:nvCxnSpPr>
          <p:spPr>
            <a:xfrm flipH="1">
              <a:off x="1828800" y="3276600"/>
              <a:ext cx="2253820" cy="0"/>
            </a:xfrm>
            <a:prstGeom prst="line">
              <a:avLst/>
            </a:prstGeom>
            <a:ln w="3175"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1735666" y="3301995"/>
              <a:ext cx="2596630" cy="177728"/>
            </a:xfrm>
            <a:prstGeom prst="rect">
              <a:avLst/>
            </a:prstGeom>
            <a:noFill/>
          </p:spPr>
          <p:txBody>
            <a:bodyPr wrap="square" rtlCol="0">
              <a:spAutoFit/>
            </a:bodyPr>
            <a:lstStyle/>
            <a:p>
              <a:pPr>
                <a:lnSpc>
                  <a:spcPct val="90000"/>
                </a:lnSpc>
                <a:spcAft>
                  <a:spcPts val="300"/>
                </a:spcAft>
              </a:pPr>
              <a:r>
                <a:rPr lang="en-US" sz="1400" dirty="0">
                  <a:latin typeface="Arial" panose="020B0604020202020204" pitchFamily="34" charset="0"/>
                  <a:cs typeface="Arial" panose="020B0604020202020204" pitchFamily="34" charset="0"/>
                </a:rPr>
                <a:t>Regional scale-up</a:t>
              </a:r>
            </a:p>
          </p:txBody>
        </p:sp>
      </p:grpSp>
      <p:grpSp>
        <p:nvGrpSpPr>
          <p:cNvPr id="17" name="Group 16"/>
          <p:cNvGrpSpPr/>
          <p:nvPr/>
        </p:nvGrpSpPr>
        <p:grpSpPr>
          <a:xfrm>
            <a:off x="4588136" y="3996148"/>
            <a:ext cx="1745429" cy="1030399"/>
            <a:chOff x="1735666" y="3276600"/>
            <a:chExt cx="2700661" cy="639796"/>
          </a:xfrm>
        </p:grpSpPr>
        <p:cxnSp>
          <p:nvCxnSpPr>
            <p:cNvPr id="18" name="Straight Connector 17"/>
            <p:cNvCxnSpPr/>
            <p:nvPr/>
          </p:nvCxnSpPr>
          <p:spPr>
            <a:xfrm flipH="1">
              <a:off x="1828800" y="3276600"/>
              <a:ext cx="2250359" cy="0"/>
            </a:xfrm>
            <a:prstGeom prst="line">
              <a:avLst/>
            </a:prstGeom>
            <a:ln w="3175" cmpd="sng">
              <a:solidFill>
                <a:schemeClr val="tx1"/>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735666" y="3301994"/>
              <a:ext cx="2700661" cy="614402"/>
            </a:xfrm>
            <a:prstGeom prst="rect">
              <a:avLst/>
            </a:prstGeom>
            <a:noFill/>
          </p:spPr>
          <p:txBody>
            <a:bodyPr wrap="square" rtlCol="0">
              <a:spAutoFit/>
            </a:bodyPr>
            <a:lstStyle/>
            <a:p>
              <a:pPr lvl="0">
                <a:lnSpc>
                  <a:spcPct val="90000"/>
                </a:lnSpc>
                <a:spcAft>
                  <a:spcPts val="300"/>
                </a:spcAft>
              </a:pPr>
              <a:r>
                <a:rPr lang="en-US" sz="1400" dirty="0">
                  <a:latin typeface="Arial" panose="020B0604020202020204" pitchFamily="34" charset="0"/>
                  <a:cs typeface="Arial" panose="020B0604020202020204" pitchFamily="34" charset="0"/>
                </a:rPr>
                <a:t>National coverage</a:t>
              </a:r>
              <a:endParaRPr lang="en-US" sz="1400" dirty="0">
                <a:solidFill>
                  <a:prstClr val="black"/>
                </a:solidFill>
                <a:latin typeface="Arial" panose="020B0604020202020204" pitchFamily="34" charset="0"/>
                <a:cs typeface="Arial" panose="020B0604020202020204" pitchFamily="34" charset="0"/>
              </a:endParaRPr>
            </a:p>
            <a:p>
              <a:pPr lvl="0">
                <a:lnSpc>
                  <a:spcPct val="90000"/>
                </a:lnSpc>
              </a:pPr>
              <a:r>
                <a:rPr lang="en-US" sz="1200" dirty="0">
                  <a:solidFill>
                    <a:prstClr val="black"/>
                  </a:solidFill>
                  <a:latin typeface="Arial" panose="020B0604020202020204" pitchFamily="34" charset="0"/>
                  <a:cs typeface="Arial" panose="020B0604020202020204" pitchFamily="34" charset="0"/>
                </a:rPr>
                <a:t>Ghana Health Service is now implementing the initiative across Ghana</a:t>
              </a:r>
            </a:p>
          </p:txBody>
        </p:sp>
      </p:grpSp>
      <p:cxnSp>
        <p:nvCxnSpPr>
          <p:cNvPr id="21" name="Straight Arrow Connector 20"/>
          <p:cNvCxnSpPr/>
          <p:nvPr/>
        </p:nvCxnSpPr>
        <p:spPr>
          <a:xfrm>
            <a:off x="614892" y="4665039"/>
            <a:ext cx="228600"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a:off x="2582588" y="4665039"/>
            <a:ext cx="228600"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nvGrpSpPr>
          <p:cNvPr id="64" name="Group 63"/>
          <p:cNvGrpSpPr/>
          <p:nvPr/>
        </p:nvGrpSpPr>
        <p:grpSpPr>
          <a:xfrm>
            <a:off x="11271320" y="459872"/>
            <a:ext cx="322309" cy="223574"/>
            <a:chOff x="4495800" y="914400"/>
            <a:chExt cx="228600" cy="152400"/>
          </a:xfrm>
        </p:grpSpPr>
        <p:cxnSp>
          <p:nvCxnSpPr>
            <p:cNvPr id="65" name="Straight Connector 64"/>
            <p:cNvCxnSpPr/>
            <p:nvPr/>
          </p:nvCxnSpPr>
          <p:spPr>
            <a:xfrm>
              <a:off x="4495800" y="914400"/>
              <a:ext cx="228600" cy="0"/>
            </a:xfrm>
            <a:prstGeom prst="line">
              <a:avLst/>
            </a:prstGeom>
            <a:noFill/>
            <a:ln w="19050" cap="rnd" cmpd="sng" algn="ctr">
              <a:solidFill>
                <a:srgbClr val="000000"/>
              </a:solidFill>
              <a:prstDash val="solid"/>
            </a:ln>
            <a:effectLst/>
          </p:spPr>
        </p:cxnSp>
        <p:cxnSp>
          <p:nvCxnSpPr>
            <p:cNvPr id="66" name="Straight Connector 65"/>
            <p:cNvCxnSpPr/>
            <p:nvPr/>
          </p:nvCxnSpPr>
          <p:spPr>
            <a:xfrm>
              <a:off x="4495800" y="990600"/>
              <a:ext cx="228600" cy="0"/>
            </a:xfrm>
            <a:prstGeom prst="line">
              <a:avLst/>
            </a:prstGeom>
            <a:noFill/>
            <a:ln w="19050" cap="rnd" cmpd="sng" algn="ctr">
              <a:solidFill>
                <a:srgbClr val="000000"/>
              </a:solidFill>
              <a:prstDash val="solid"/>
            </a:ln>
            <a:effectLst/>
          </p:spPr>
        </p:cxnSp>
        <p:cxnSp>
          <p:nvCxnSpPr>
            <p:cNvPr id="67" name="Straight Connector 66"/>
            <p:cNvCxnSpPr/>
            <p:nvPr/>
          </p:nvCxnSpPr>
          <p:spPr>
            <a:xfrm>
              <a:off x="4495800" y="1066800"/>
              <a:ext cx="228600" cy="0"/>
            </a:xfrm>
            <a:prstGeom prst="line">
              <a:avLst/>
            </a:prstGeom>
            <a:noFill/>
            <a:ln w="19050" cap="rnd" cmpd="sng" algn="ctr">
              <a:solidFill>
                <a:srgbClr val="000000"/>
              </a:solidFill>
              <a:prstDash val="solid"/>
            </a:ln>
            <a:effectLst/>
          </p:spPr>
        </p:cxnSp>
      </p:grpSp>
      <p:grpSp>
        <p:nvGrpSpPr>
          <p:cNvPr id="68" name="Group 67"/>
          <p:cNvGrpSpPr/>
          <p:nvPr/>
        </p:nvGrpSpPr>
        <p:grpSpPr>
          <a:xfrm>
            <a:off x="553844" y="908759"/>
            <a:ext cx="5620077" cy="73175"/>
            <a:chOff x="553844" y="-455342"/>
            <a:chExt cx="5620077" cy="73175"/>
          </a:xfrm>
        </p:grpSpPr>
        <p:grpSp>
          <p:nvGrpSpPr>
            <p:cNvPr id="69" name="Group 68"/>
            <p:cNvGrpSpPr/>
            <p:nvPr/>
          </p:nvGrpSpPr>
          <p:grpSpPr>
            <a:xfrm>
              <a:off x="553844" y="-455342"/>
              <a:ext cx="681567" cy="73175"/>
              <a:chOff x="1828800" y="5858934"/>
              <a:chExt cx="681567" cy="73175"/>
            </a:xfrm>
          </p:grpSpPr>
          <p:sp>
            <p:nvSpPr>
              <p:cNvPr id="105" name="Oval 104"/>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6" name="Oval 105"/>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7" name="Oval 106"/>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8" name="Oval 107"/>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0" name="Group 69"/>
            <p:cNvGrpSpPr/>
            <p:nvPr/>
          </p:nvGrpSpPr>
          <p:grpSpPr>
            <a:xfrm>
              <a:off x="1376929" y="-455342"/>
              <a:ext cx="681567" cy="73175"/>
              <a:chOff x="1828800" y="5858934"/>
              <a:chExt cx="681567" cy="73175"/>
            </a:xfrm>
          </p:grpSpPr>
          <p:sp>
            <p:nvSpPr>
              <p:cNvPr id="101" name="Oval 100"/>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2" name="Oval 101"/>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3" name="Oval 102"/>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4" name="Oval 103"/>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1" name="Group 70"/>
            <p:cNvGrpSpPr/>
            <p:nvPr/>
          </p:nvGrpSpPr>
          <p:grpSpPr>
            <a:xfrm>
              <a:off x="2200014" y="-455342"/>
              <a:ext cx="681567" cy="73175"/>
              <a:chOff x="1828800" y="5858934"/>
              <a:chExt cx="681567" cy="73175"/>
            </a:xfrm>
          </p:grpSpPr>
          <p:sp>
            <p:nvSpPr>
              <p:cNvPr id="97" name="Oval 96"/>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8" name="Oval 97"/>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9" name="Oval 98"/>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0" name="Oval 99"/>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2" name="Group 71"/>
            <p:cNvGrpSpPr/>
            <p:nvPr/>
          </p:nvGrpSpPr>
          <p:grpSpPr>
            <a:xfrm>
              <a:off x="3023099" y="-455342"/>
              <a:ext cx="681567" cy="73175"/>
              <a:chOff x="1828800" y="5858934"/>
              <a:chExt cx="681567" cy="73175"/>
            </a:xfrm>
          </p:grpSpPr>
          <p:sp>
            <p:nvSpPr>
              <p:cNvPr id="93" name="Oval 92"/>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4" name="Oval 93"/>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5" name="Oval 94"/>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6" name="Oval 95"/>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3" name="Group 72"/>
            <p:cNvGrpSpPr/>
            <p:nvPr/>
          </p:nvGrpSpPr>
          <p:grpSpPr>
            <a:xfrm>
              <a:off x="3846184" y="-455342"/>
              <a:ext cx="681567" cy="73175"/>
              <a:chOff x="1828800" y="5858934"/>
              <a:chExt cx="681567" cy="73175"/>
            </a:xfrm>
          </p:grpSpPr>
          <p:sp>
            <p:nvSpPr>
              <p:cNvPr id="89" name="Oval 88"/>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0" name="Oval 89"/>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1" name="Oval 90"/>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2" name="Oval 91"/>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4" name="Group 73"/>
            <p:cNvGrpSpPr/>
            <p:nvPr/>
          </p:nvGrpSpPr>
          <p:grpSpPr>
            <a:xfrm>
              <a:off x="4669269" y="-455342"/>
              <a:ext cx="681567" cy="73175"/>
              <a:chOff x="1828800" y="5858934"/>
              <a:chExt cx="681567" cy="73175"/>
            </a:xfrm>
          </p:grpSpPr>
          <p:sp>
            <p:nvSpPr>
              <p:cNvPr id="85" name="Oval 84"/>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6" name="Oval 85"/>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7" name="Oval 86"/>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8" name="Oval 87"/>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5" name="Group 74"/>
            <p:cNvGrpSpPr/>
            <p:nvPr/>
          </p:nvGrpSpPr>
          <p:grpSpPr>
            <a:xfrm>
              <a:off x="5492354" y="-455342"/>
              <a:ext cx="681567" cy="73175"/>
              <a:chOff x="1828800" y="5858934"/>
              <a:chExt cx="681567" cy="73175"/>
            </a:xfrm>
          </p:grpSpPr>
          <p:sp>
            <p:nvSpPr>
              <p:cNvPr id="81" name="Oval 80"/>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2" name="Oval 81"/>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3" name="Oval 82"/>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4" name="Oval 83"/>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109" name="Rectangle 108">
            <a:hlinkClick r:id="rId4"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3" name="Rectangle 62">
            <a:hlinkClick r:id="rId5" action="ppaction://hlinksldjump"/>
          </p:cNvPr>
          <p:cNvSpPr/>
          <p:nvPr/>
        </p:nvSpPr>
        <p:spPr>
          <a:xfrm>
            <a:off x="304800" y="3768410"/>
            <a:ext cx="1879600" cy="14843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10" name="Rectangle 109">
            <a:hlinkClick r:id="rId6" action="ppaction://hlinksldjump"/>
          </p:cNvPr>
          <p:cNvSpPr/>
          <p:nvPr/>
        </p:nvSpPr>
        <p:spPr>
          <a:xfrm>
            <a:off x="2277807" y="3886450"/>
            <a:ext cx="1879600" cy="13662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17135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71675" y="1075305"/>
            <a:ext cx="6985765" cy="892552"/>
          </a:xfrm>
          <a:prstGeom prst="rect">
            <a:avLst/>
          </a:prstGeom>
          <a:noFill/>
        </p:spPr>
        <p:txBody>
          <a:bodyPr wrap="square" rtlCol="0">
            <a:spAutoFit/>
          </a:bodyPr>
          <a:lstStyle/>
          <a:p>
            <a:r>
              <a:rPr lang="en-US" sz="2600" b="1" dirty="0">
                <a:latin typeface="Arial" panose="020B0604020202020204" pitchFamily="34" charset="0"/>
                <a:ea typeface="Volta Modern Text 75" charset="0"/>
                <a:cs typeface="Arial" panose="020B0604020202020204" pitchFamily="34" charset="0"/>
              </a:rPr>
              <a:t>Telemedicine is an important component of Ghana’s national eHealth strategy</a:t>
            </a:r>
          </a:p>
        </p:txBody>
      </p:sp>
      <p:grpSp>
        <p:nvGrpSpPr>
          <p:cNvPr id="64" name="Group 63"/>
          <p:cNvGrpSpPr/>
          <p:nvPr/>
        </p:nvGrpSpPr>
        <p:grpSpPr>
          <a:xfrm>
            <a:off x="11271320" y="459872"/>
            <a:ext cx="322309" cy="223574"/>
            <a:chOff x="4495800" y="914400"/>
            <a:chExt cx="228600" cy="152400"/>
          </a:xfrm>
        </p:grpSpPr>
        <p:cxnSp>
          <p:nvCxnSpPr>
            <p:cNvPr id="65" name="Straight Connector 64"/>
            <p:cNvCxnSpPr/>
            <p:nvPr/>
          </p:nvCxnSpPr>
          <p:spPr>
            <a:xfrm>
              <a:off x="4495800" y="914400"/>
              <a:ext cx="228600" cy="0"/>
            </a:xfrm>
            <a:prstGeom prst="line">
              <a:avLst/>
            </a:prstGeom>
            <a:noFill/>
            <a:ln w="19050" cap="rnd" cmpd="sng" algn="ctr">
              <a:solidFill>
                <a:srgbClr val="000000"/>
              </a:solidFill>
              <a:prstDash val="solid"/>
            </a:ln>
            <a:effectLst/>
          </p:spPr>
        </p:cxnSp>
        <p:cxnSp>
          <p:nvCxnSpPr>
            <p:cNvPr id="66" name="Straight Connector 65"/>
            <p:cNvCxnSpPr/>
            <p:nvPr/>
          </p:nvCxnSpPr>
          <p:spPr>
            <a:xfrm>
              <a:off x="4495800" y="990600"/>
              <a:ext cx="228600" cy="0"/>
            </a:xfrm>
            <a:prstGeom prst="line">
              <a:avLst/>
            </a:prstGeom>
            <a:noFill/>
            <a:ln w="19050" cap="rnd" cmpd="sng" algn="ctr">
              <a:solidFill>
                <a:srgbClr val="000000"/>
              </a:solidFill>
              <a:prstDash val="solid"/>
            </a:ln>
            <a:effectLst/>
          </p:spPr>
        </p:cxnSp>
        <p:cxnSp>
          <p:nvCxnSpPr>
            <p:cNvPr id="67" name="Straight Connector 66"/>
            <p:cNvCxnSpPr/>
            <p:nvPr/>
          </p:nvCxnSpPr>
          <p:spPr>
            <a:xfrm>
              <a:off x="4495800" y="1066800"/>
              <a:ext cx="228600" cy="0"/>
            </a:xfrm>
            <a:prstGeom prst="line">
              <a:avLst/>
            </a:prstGeom>
            <a:noFill/>
            <a:ln w="19050" cap="rnd" cmpd="sng" algn="ctr">
              <a:solidFill>
                <a:srgbClr val="000000"/>
              </a:solidFill>
              <a:prstDash val="solid"/>
            </a:ln>
            <a:effectLst/>
          </p:spPr>
        </p:cxnSp>
      </p:grpSp>
      <p:grpSp>
        <p:nvGrpSpPr>
          <p:cNvPr id="68" name="Group 67"/>
          <p:cNvGrpSpPr/>
          <p:nvPr/>
        </p:nvGrpSpPr>
        <p:grpSpPr>
          <a:xfrm>
            <a:off x="553844" y="908759"/>
            <a:ext cx="5620077" cy="73175"/>
            <a:chOff x="553844" y="-455342"/>
            <a:chExt cx="5620077" cy="73175"/>
          </a:xfrm>
        </p:grpSpPr>
        <p:grpSp>
          <p:nvGrpSpPr>
            <p:cNvPr id="69" name="Group 68"/>
            <p:cNvGrpSpPr/>
            <p:nvPr/>
          </p:nvGrpSpPr>
          <p:grpSpPr>
            <a:xfrm>
              <a:off x="553844" y="-455342"/>
              <a:ext cx="681567" cy="73175"/>
              <a:chOff x="1828800" y="5858934"/>
              <a:chExt cx="681567" cy="73175"/>
            </a:xfrm>
          </p:grpSpPr>
          <p:sp>
            <p:nvSpPr>
              <p:cNvPr id="105" name="Oval 104"/>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6" name="Oval 105"/>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7" name="Oval 106"/>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8" name="Oval 107"/>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0" name="Group 69"/>
            <p:cNvGrpSpPr/>
            <p:nvPr/>
          </p:nvGrpSpPr>
          <p:grpSpPr>
            <a:xfrm>
              <a:off x="1376929" y="-455342"/>
              <a:ext cx="681567" cy="73175"/>
              <a:chOff x="1828800" y="5858934"/>
              <a:chExt cx="681567" cy="73175"/>
            </a:xfrm>
          </p:grpSpPr>
          <p:sp>
            <p:nvSpPr>
              <p:cNvPr id="101" name="Oval 100"/>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2" name="Oval 101"/>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3" name="Oval 102"/>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4" name="Oval 103"/>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1" name="Group 70"/>
            <p:cNvGrpSpPr/>
            <p:nvPr/>
          </p:nvGrpSpPr>
          <p:grpSpPr>
            <a:xfrm>
              <a:off x="2200014" y="-455342"/>
              <a:ext cx="681567" cy="73175"/>
              <a:chOff x="1828800" y="5858934"/>
              <a:chExt cx="681567" cy="73175"/>
            </a:xfrm>
          </p:grpSpPr>
          <p:sp>
            <p:nvSpPr>
              <p:cNvPr id="97" name="Oval 96"/>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8" name="Oval 97"/>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9" name="Oval 98"/>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0" name="Oval 99"/>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2" name="Group 71"/>
            <p:cNvGrpSpPr/>
            <p:nvPr/>
          </p:nvGrpSpPr>
          <p:grpSpPr>
            <a:xfrm>
              <a:off x="3023099" y="-455342"/>
              <a:ext cx="681567" cy="73175"/>
              <a:chOff x="1828800" y="5858934"/>
              <a:chExt cx="681567" cy="73175"/>
            </a:xfrm>
          </p:grpSpPr>
          <p:sp>
            <p:nvSpPr>
              <p:cNvPr id="93" name="Oval 92"/>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4" name="Oval 93"/>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5" name="Oval 94"/>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6" name="Oval 95"/>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3" name="Group 72"/>
            <p:cNvGrpSpPr/>
            <p:nvPr/>
          </p:nvGrpSpPr>
          <p:grpSpPr>
            <a:xfrm>
              <a:off x="3846184" y="-455342"/>
              <a:ext cx="681567" cy="73175"/>
              <a:chOff x="1828800" y="5858934"/>
              <a:chExt cx="681567" cy="73175"/>
            </a:xfrm>
          </p:grpSpPr>
          <p:sp>
            <p:nvSpPr>
              <p:cNvPr id="89" name="Oval 88"/>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0" name="Oval 89"/>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1" name="Oval 90"/>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2" name="Oval 91"/>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4" name="Group 73"/>
            <p:cNvGrpSpPr/>
            <p:nvPr/>
          </p:nvGrpSpPr>
          <p:grpSpPr>
            <a:xfrm>
              <a:off x="4669269" y="-455342"/>
              <a:ext cx="681567" cy="73175"/>
              <a:chOff x="1828800" y="5858934"/>
              <a:chExt cx="681567" cy="73175"/>
            </a:xfrm>
          </p:grpSpPr>
          <p:sp>
            <p:nvSpPr>
              <p:cNvPr id="85" name="Oval 84"/>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6" name="Oval 85"/>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7" name="Oval 86"/>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8" name="Oval 87"/>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5" name="Group 74"/>
            <p:cNvGrpSpPr/>
            <p:nvPr/>
          </p:nvGrpSpPr>
          <p:grpSpPr>
            <a:xfrm>
              <a:off x="5492354" y="-455342"/>
              <a:ext cx="681567" cy="73175"/>
              <a:chOff x="1828800" y="5858934"/>
              <a:chExt cx="681567" cy="73175"/>
            </a:xfrm>
          </p:grpSpPr>
          <p:sp>
            <p:nvSpPr>
              <p:cNvPr id="81" name="Oval 80"/>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2" name="Oval 81"/>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3" name="Oval 82"/>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4" name="Oval 83"/>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109" name="Rectangle 108">
            <a:hlinkClick r:id="rId3"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10" name="TextBox 109">
            <a:hlinkClick r:id="rId4"/>
          </p:cNvPr>
          <p:cNvSpPr txBox="1"/>
          <p:nvPr/>
        </p:nvSpPr>
        <p:spPr>
          <a:xfrm>
            <a:off x="7910169" y="4979466"/>
            <a:ext cx="4281830" cy="979190"/>
          </a:xfrm>
          <a:prstGeom prst="rect">
            <a:avLst/>
          </a:prstGeom>
          <a:noFill/>
          <a:ln w="28575" cmpd="sng">
            <a:noFill/>
          </a:ln>
        </p:spPr>
        <p:txBody>
          <a:bodyPr wrap="square" lIns="288000" tIns="68400" rIns="288000" bIns="93600" rtlCol="0">
            <a:spAutoFit/>
          </a:bodyPr>
          <a:lstStyle/>
          <a:p>
            <a:pPr marL="0" marR="0" lvl="0" indent="0" defTabSz="914400" eaLnBrk="1" fontAlgn="auto" latinLnBrk="0" hangingPunct="1">
              <a:lnSpc>
                <a:spcPct val="100000"/>
              </a:lnSpc>
              <a:spcBef>
                <a:spcPts val="0"/>
              </a:spcBef>
              <a:spcAft>
                <a:spcPts val="600"/>
              </a:spcAft>
              <a:buClrTx/>
              <a:buSzTx/>
              <a:buFontTx/>
              <a:buNone/>
              <a:tabLst/>
              <a:defRPr/>
            </a:pPr>
            <a:r>
              <a:rPr kumimoji="0" lang="en-US" u="none" strike="noStrike" kern="0" cap="none" spc="40" normalizeH="0" baseline="0" noProof="0" dirty="0">
                <a:ln>
                  <a:noFill/>
                </a:ln>
                <a:effectLst/>
                <a:uLnTx/>
                <a:uFillTx/>
                <a:latin typeface="Arial" panose="020B0604020202020204" pitchFamily="34" charset="0"/>
                <a:ea typeface="Volta Modern Text 75" charset="0"/>
                <a:cs typeface="Arial" panose="020B0604020202020204" pitchFamily="34" charset="0"/>
              </a:rPr>
              <a:t>Find out more</a:t>
            </a:r>
          </a:p>
          <a:p>
            <a:pPr>
              <a:defRPr/>
            </a:pPr>
            <a:r>
              <a:rPr lang="en-US" sz="1400" kern="0" spc="-20" dirty="0">
                <a:latin typeface="Arial" panose="020B0604020202020204" pitchFamily="34" charset="0"/>
                <a:ea typeface="Volta Modern Text 55 Roman" charset="0"/>
                <a:cs typeface="Arial" panose="020B0604020202020204" pitchFamily="34" charset="0"/>
              </a:rPr>
              <a:t>Learn about how to develop a </a:t>
            </a:r>
            <a:br>
              <a:rPr lang="en-US" sz="1400" kern="0" spc="-20" dirty="0">
                <a:latin typeface="Arial" panose="020B0604020202020204" pitchFamily="34" charset="0"/>
                <a:ea typeface="Volta Modern Text 55 Roman" charset="0"/>
                <a:cs typeface="Arial" panose="020B0604020202020204" pitchFamily="34" charset="0"/>
              </a:rPr>
            </a:br>
            <a:r>
              <a:rPr lang="en-US" sz="1400" kern="0" spc="-20" dirty="0">
                <a:latin typeface="Arial" panose="020B0604020202020204" pitchFamily="34" charset="0"/>
                <a:ea typeface="Volta Modern Text 55 Roman" charset="0"/>
                <a:cs typeface="Arial" panose="020B0604020202020204" pitchFamily="34" charset="0"/>
              </a:rPr>
              <a:t>National eHealth Strategy</a:t>
            </a:r>
            <a:endParaRPr kumimoji="0" lang="en-US" sz="1400" u="none" strike="noStrike" kern="0" cap="none" spc="-20" normalizeH="0" noProof="0" dirty="0">
              <a:ln>
                <a:noFill/>
              </a:ln>
              <a:effectLst/>
              <a:uLnTx/>
              <a:uFillTx/>
              <a:latin typeface="Arial" panose="020B0604020202020204" pitchFamily="34" charset="0"/>
              <a:ea typeface="Volta Modern Text 55 Roman" charset="0"/>
              <a:cs typeface="Arial" panose="020B0604020202020204" pitchFamily="34" charset="0"/>
            </a:endParaRPr>
          </a:p>
        </p:txBody>
      </p:sp>
      <p:pic>
        <p:nvPicPr>
          <p:cNvPr id="111" name="Picture 110">
            <a:hlinkClick r:id="rId4"/>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75711" y="4890144"/>
            <a:ext cx="1143000" cy="1143000"/>
          </a:xfrm>
          <a:prstGeom prst="rect">
            <a:avLst/>
          </a:prstGeom>
        </p:spPr>
      </p:pic>
      <p:sp>
        <p:nvSpPr>
          <p:cNvPr id="57" name="Rectangle 56">
            <a:extLst>
              <a:ext uri="{FF2B5EF4-FFF2-40B4-BE49-F238E27FC236}">
                <a16:creationId xmlns:a16="http://schemas.microsoft.com/office/drawing/2014/main" id="{9435C618-C6FB-489E-A9DF-4F90AAC94D4C}"/>
              </a:ext>
            </a:extLst>
          </p:cNvPr>
          <p:cNvSpPr/>
          <p:nvPr/>
        </p:nvSpPr>
        <p:spPr>
          <a:xfrm>
            <a:off x="7215026" y="4857639"/>
            <a:ext cx="4976973" cy="12456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62B97890-EC45-2544-A1DE-7E3560FC5F66}"/>
              </a:ext>
            </a:extLst>
          </p:cNvPr>
          <p:cNvGrpSpPr/>
          <p:nvPr/>
        </p:nvGrpSpPr>
        <p:grpSpPr>
          <a:xfrm>
            <a:off x="568147" y="2233232"/>
            <a:ext cx="6309389" cy="3549032"/>
            <a:chOff x="568147" y="2174240"/>
            <a:chExt cx="6309389" cy="3549032"/>
          </a:xfrm>
        </p:grpSpPr>
        <p:pic>
          <p:nvPicPr>
            <p:cNvPr id="5" name="Picture 4">
              <a:hlinkClick r:id="rId6" action="ppaction://hlinksldjump"/>
              <a:extLst>
                <a:ext uri="{FF2B5EF4-FFF2-40B4-BE49-F238E27FC236}">
                  <a16:creationId xmlns:a16="http://schemas.microsoft.com/office/drawing/2014/main" id="{B9BE7E0A-1230-2940-A209-53BC0A1B8A0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8147" y="2174240"/>
              <a:ext cx="6309389" cy="3549032"/>
            </a:xfrm>
            <a:prstGeom prst="rect">
              <a:avLst/>
            </a:prstGeom>
          </p:spPr>
        </p:pic>
        <p:grpSp>
          <p:nvGrpSpPr>
            <p:cNvPr id="60" name="Group 59">
              <a:extLst>
                <a:ext uri="{FF2B5EF4-FFF2-40B4-BE49-F238E27FC236}">
                  <a16:creationId xmlns:a16="http://schemas.microsoft.com/office/drawing/2014/main" id="{61ABE7AC-CAA8-0D40-A6CF-E772A63B1E3C}"/>
                </a:ext>
              </a:extLst>
            </p:cNvPr>
            <p:cNvGrpSpPr/>
            <p:nvPr/>
          </p:nvGrpSpPr>
          <p:grpSpPr>
            <a:xfrm>
              <a:off x="3211129" y="3446141"/>
              <a:ext cx="796178" cy="796178"/>
              <a:chOff x="9980342" y="2141034"/>
              <a:chExt cx="981308" cy="981308"/>
            </a:xfrm>
          </p:grpSpPr>
          <p:sp>
            <p:nvSpPr>
              <p:cNvPr id="61" name="Triangle 60">
                <a:extLst>
                  <a:ext uri="{FF2B5EF4-FFF2-40B4-BE49-F238E27FC236}">
                    <a16:creationId xmlns:a16="http://schemas.microsoft.com/office/drawing/2014/main" id="{34BBD591-938D-AA4C-9712-7F5FE235EA87}"/>
                  </a:ext>
                </a:extLst>
              </p:cNvPr>
              <p:cNvSpPr/>
              <p:nvPr/>
            </p:nvSpPr>
            <p:spPr>
              <a:xfrm rot="5400000">
                <a:off x="10274565" y="2399673"/>
                <a:ext cx="551113" cy="47509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2" name="Oval 61">
                <a:hlinkClick r:id="" action="ppaction://hlinkshowjump?jump=nextslide"/>
                <a:extLst>
                  <a:ext uri="{FF2B5EF4-FFF2-40B4-BE49-F238E27FC236}">
                    <a16:creationId xmlns:a16="http://schemas.microsoft.com/office/drawing/2014/main" id="{1AE0B440-78BC-414F-A93E-F57365777739}"/>
                  </a:ext>
                </a:extLst>
              </p:cNvPr>
              <p:cNvSpPr/>
              <p:nvPr/>
            </p:nvSpPr>
            <p:spPr>
              <a:xfrm>
                <a:off x="9980342" y="2141034"/>
                <a:ext cx="981308" cy="981308"/>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1854042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fade">
                                      <p:cBhvr>
                                        <p:cTn id="7" dur="2000"/>
                                        <p:tgtEl>
                                          <p:spTgt spid="1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0"/>
                                        </p:tgtEl>
                                        <p:attrNameLst>
                                          <p:attrName>style.visibility</p:attrName>
                                        </p:attrNameLst>
                                      </p:cBhvr>
                                      <p:to>
                                        <p:strVal val="visible"/>
                                      </p:to>
                                    </p:set>
                                    <p:animEffect transition="in" filter="fade">
                                      <p:cBhvr>
                                        <p:cTn id="10"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Telemedicine in Ghana_ changing healthcare one life at a time [720p].mp4">
            <a:hlinkClick r:id="" action="ppaction://media"/>
            <a:extLst>
              <a:ext uri="{FF2B5EF4-FFF2-40B4-BE49-F238E27FC236}">
                <a16:creationId xmlns:a16="http://schemas.microsoft.com/office/drawing/2014/main" id="{A6388BE6-EFE2-4748-A261-488FB1113EE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1"/>
            <a:ext cx="12233880" cy="6881559"/>
          </a:xfrm>
          <a:prstGeom prst="rect">
            <a:avLst/>
          </a:prstGeom>
        </p:spPr>
      </p:pic>
      <p:grpSp>
        <p:nvGrpSpPr>
          <p:cNvPr id="10" name="Group 9"/>
          <p:cNvGrpSpPr/>
          <p:nvPr/>
        </p:nvGrpSpPr>
        <p:grpSpPr>
          <a:xfrm>
            <a:off x="11480599" y="398780"/>
            <a:ext cx="223721" cy="210371"/>
            <a:chOff x="11358679" y="469900"/>
            <a:chExt cx="223721" cy="210371"/>
          </a:xfrm>
        </p:grpSpPr>
        <p:cxnSp>
          <p:nvCxnSpPr>
            <p:cNvPr id="6" name="Straight Connector 5"/>
            <p:cNvCxnSpPr/>
            <p:nvPr/>
          </p:nvCxnSpPr>
          <p:spPr>
            <a:xfrm>
              <a:off x="11360150" y="469900"/>
              <a:ext cx="220779" cy="210371"/>
            </a:xfrm>
            <a:prstGeom prst="line">
              <a:avLst/>
            </a:prstGeom>
            <a:noFill/>
            <a:ln w="19050" cap="rnd" cmpd="sng" algn="ctr">
              <a:solidFill>
                <a:srgbClr val="000000"/>
              </a:solidFill>
              <a:prstDash val="solid"/>
            </a:ln>
            <a:effectLst/>
          </p:spPr>
        </p:cxnSp>
        <p:cxnSp>
          <p:nvCxnSpPr>
            <p:cNvPr id="8" name="Straight Connector 7"/>
            <p:cNvCxnSpPr/>
            <p:nvPr/>
          </p:nvCxnSpPr>
          <p:spPr>
            <a:xfrm flipH="1">
              <a:off x="11358679" y="473075"/>
              <a:ext cx="223721" cy="207196"/>
            </a:xfrm>
            <a:prstGeom prst="line">
              <a:avLst/>
            </a:prstGeom>
            <a:noFill/>
            <a:ln w="19050" cap="rnd" cmpd="sng" algn="ctr">
              <a:solidFill>
                <a:srgbClr val="000000"/>
              </a:solidFill>
              <a:prstDash val="solid"/>
            </a:ln>
            <a:effectLst/>
          </p:spPr>
        </p:cxnSp>
      </p:grpSp>
      <p:sp>
        <p:nvSpPr>
          <p:cNvPr id="11" name="Rectangle 10">
            <a:hlinkClick r:id="rId5"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502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725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Group 63"/>
          <p:cNvGrpSpPr/>
          <p:nvPr/>
        </p:nvGrpSpPr>
        <p:grpSpPr>
          <a:xfrm>
            <a:off x="11271320" y="459872"/>
            <a:ext cx="322309" cy="223574"/>
            <a:chOff x="4495800" y="914400"/>
            <a:chExt cx="228600" cy="152400"/>
          </a:xfrm>
        </p:grpSpPr>
        <p:cxnSp>
          <p:nvCxnSpPr>
            <p:cNvPr id="65" name="Straight Connector 64"/>
            <p:cNvCxnSpPr/>
            <p:nvPr/>
          </p:nvCxnSpPr>
          <p:spPr>
            <a:xfrm>
              <a:off x="4495800" y="914400"/>
              <a:ext cx="228600" cy="0"/>
            </a:xfrm>
            <a:prstGeom prst="line">
              <a:avLst/>
            </a:prstGeom>
            <a:noFill/>
            <a:ln w="19050" cap="rnd" cmpd="sng" algn="ctr">
              <a:solidFill>
                <a:srgbClr val="000000"/>
              </a:solidFill>
              <a:prstDash val="solid"/>
            </a:ln>
            <a:effectLst/>
          </p:spPr>
        </p:cxnSp>
        <p:cxnSp>
          <p:nvCxnSpPr>
            <p:cNvPr id="66" name="Straight Connector 65"/>
            <p:cNvCxnSpPr/>
            <p:nvPr/>
          </p:nvCxnSpPr>
          <p:spPr>
            <a:xfrm>
              <a:off x="4495800" y="990600"/>
              <a:ext cx="228600" cy="0"/>
            </a:xfrm>
            <a:prstGeom prst="line">
              <a:avLst/>
            </a:prstGeom>
            <a:noFill/>
            <a:ln w="19050" cap="rnd" cmpd="sng" algn="ctr">
              <a:solidFill>
                <a:srgbClr val="000000"/>
              </a:solidFill>
              <a:prstDash val="solid"/>
            </a:ln>
            <a:effectLst/>
          </p:spPr>
        </p:cxnSp>
        <p:cxnSp>
          <p:nvCxnSpPr>
            <p:cNvPr id="67" name="Straight Connector 66"/>
            <p:cNvCxnSpPr/>
            <p:nvPr/>
          </p:nvCxnSpPr>
          <p:spPr>
            <a:xfrm>
              <a:off x="4495800" y="1066800"/>
              <a:ext cx="228600" cy="0"/>
            </a:xfrm>
            <a:prstGeom prst="line">
              <a:avLst/>
            </a:prstGeom>
            <a:noFill/>
            <a:ln w="19050" cap="rnd" cmpd="sng" algn="ctr">
              <a:solidFill>
                <a:srgbClr val="000000"/>
              </a:solidFill>
              <a:prstDash val="solid"/>
            </a:ln>
            <a:effectLst/>
          </p:spPr>
        </p:cxnSp>
      </p:grpSp>
      <p:grpSp>
        <p:nvGrpSpPr>
          <p:cNvPr id="68" name="Group 67"/>
          <p:cNvGrpSpPr/>
          <p:nvPr/>
        </p:nvGrpSpPr>
        <p:grpSpPr>
          <a:xfrm>
            <a:off x="553844" y="908759"/>
            <a:ext cx="5620077" cy="73175"/>
            <a:chOff x="553844" y="-455342"/>
            <a:chExt cx="5620077" cy="73175"/>
          </a:xfrm>
        </p:grpSpPr>
        <p:grpSp>
          <p:nvGrpSpPr>
            <p:cNvPr id="69" name="Group 68"/>
            <p:cNvGrpSpPr/>
            <p:nvPr/>
          </p:nvGrpSpPr>
          <p:grpSpPr>
            <a:xfrm>
              <a:off x="553844" y="-455342"/>
              <a:ext cx="681567" cy="73175"/>
              <a:chOff x="1828800" y="5858934"/>
              <a:chExt cx="681567" cy="73175"/>
            </a:xfrm>
          </p:grpSpPr>
          <p:sp>
            <p:nvSpPr>
              <p:cNvPr id="105" name="Oval 104"/>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6" name="Oval 105"/>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7" name="Oval 106"/>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8" name="Oval 107"/>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0" name="Group 69"/>
            <p:cNvGrpSpPr/>
            <p:nvPr/>
          </p:nvGrpSpPr>
          <p:grpSpPr>
            <a:xfrm>
              <a:off x="1376929" y="-455342"/>
              <a:ext cx="681567" cy="73175"/>
              <a:chOff x="1828800" y="5858934"/>
              <a:chExt cx="681567" cy="73175"/>
            </a:xfrm>
          </p:grpSpPr>
          <p:sp>
            <p:nvSpPr>
              <p:cNvPr id="101" name="Oval 100"/>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2" name="Oval 101"/>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3" name="Oval 102"/>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4" name="Oval 103"/>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1" name="Group 70"/>
            <p:cNvGrpSpPr/>
            <p:nvPr/>
          </p:nvGrpSpPr>
          <p:grpSpPr>
            <a:xfrm>
              <a:off x="2200014" y="-455342"/>
              <a:ext cx="681567" cy="73175"/>
              <a:chOff x="1828800" y="5858934"/>
              <a:chExt cx="681567" cy="73175"/>
            </a:xfrm>
          </p:grpSpPr>
          <p:sp>
            <p:nvSpPr>
              <p:cNvPr id="97" name="Oval 96"/>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8" name="Oval 97"/>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9" name="Oval 98"/>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0" name="Oval 99"/>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2" name="Group 71"/>
            <p:cNvGrpSpPr/>
            <p:nvPr/>
          </p:nvGrpSpPr>
          <p:grpSpPr>
            <a:xfrm>
              <a:off x="3023099" y="-455342"/>
              <a:ext cx="681567" cy="73175"/>
              <a:chOff x="1828800" y="5858934"/>
              <a:chExt cx="681567" cy="73175"/>
            </a:xfrm>
          </p:grpSpPr>
          <p:sp>
            <p:nvSpPr>
              <p:cNvPr id="93" name="Oval 92"/>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4" name="Oval 93"/>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5" name="Oval 94"/>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6" name="Oval 95"/>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3" name="Group 72"/>
            <p:cNvGrpSpPr/>
            <p:nvPr/>
          </p:nvGrpSpPr>
          <p:grpSpPr>
            <a:xfrm>
              <a:off x="3846184" y="-455342"/>
              <a:ext cx="681567" cy="73175"/>
              <a:chOff x="1828800" y="5858934"/>
              <a:chExt cx="681567" cy="73175"/>
            </a:xfrm>
          </p:grpSpPr>
          <p:sp>
            <p:nvSpPr>
              <p:cNvPr id="89" name="Oval 88"/>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0" name="Oval 89"/>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1" name="Oval 90"/>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2" name="Oval 91"/>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4" name="Group 73"/>
            <p:cNvGrpSpPr/>
            <p:nvPr/>
          </p:nvGrpSpPr>
          <p:grpSpPr>
            <a:xfrm>
              <a:off x="4669269" y="-455342"/>
              <a:ext cx="681567" cy="73175"/>
              <a:chOff x="1828800" y="5858934"/>
              <a:chExt cx="681567" cy="73175"/>
            </a:xfrm>
          </p:grpSpPr>
          <p:sp>
            <p:nvSpPr>
              <p:cNvPr id="85" name="Oval 84"/>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6" name="Oval 85"/>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7" name="Oval 86"/>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8" name="Oval 87"/>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5" name="Group 74"/>
            <p:cNvGrpSpPr/>
            <p:nvPr/>
          </p:nvGrpSpPr>
          <p:grpSpPr>
            <a:xfrm>
              <a:off x="5492354" y="-455342"/>
              <a:ext cx="681567" cy="73175"/>
              <a:chOff x="1828800" y="5858934"/>
              <a:chExt cx="681567" cy="73175"/>
            </a:xfrm>
          </p:grpSpPr>
          <p:sp>
            <p:nvSpPr>
              <p:cNvPr id="81" name="Oval 80"/>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2" name="Oval 81"/>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3" name="Oval 82"/>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4" name="Oval 83"/>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109" name="Rectangle 108">
            <a:hlinkClick r:id="rId2"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 name="TextBox 9"/>
          <p:cNvSpPr txBox="1"/>
          <p:nvPr/>
        </p:nvSpPr>
        <p:spPr>
          <a:xfrm>
            <a:off x="463426" y="2554927"/>
            <a:ext cx="11640084" cy="1723549"/>
          </a:xfrm>
          <a:prstGeom prst="rect">
            <a:avLst/>
          </a:prstGeom>
          <a:noFill/>
        </p:spPr>
        <p:txBody>
          <a:bodyPr wrap="square" rtlCol="0">
            <a:spAutoFit/>
          </a:bodyPr>
          <a:lstStyle/>
          <a:p>
            <a:pPr marL="311150" lvl="0" indent="-311150">
              <a:spcAft>
                <a:spcPts val="600"/>
              </a:spcAft>
              <a:buFont typeface="Arial" panose="020B0604020202020204" pitchFamily="34" charset="0"/>
              <a:buChar char="•"/>
            </a:pPr>
            <a:r>
              <a:rPr lang="en-US" sz="3200" b="1" dirty="0">
                <a:latin typeface="Arial" panose="020B0604020202020204" pitchFamily="34" charset="0"/>
                <a:ea typeface="Volta Modern Text 75" charset="0"/>
                <a:cs typeface="Arial" panose="020B0604020202020204" pitchFamily="34" charset="0"/>
              </a:rPr>
              <a:t>Proven approach</a:t>
            </a:r>
          </a:p>
          <a:p>
            <a:pPr marL="311150" indent="-311150">
              <a:spcAft>
                <a:spcPts val="600"/>
              </a:spcAft>
              <a:buFont typeface="Arial" panose="020B0604020202020204" pitchFamily="34" charset="0"/>
              <a:buChar char="•"/>
            </a:pPr>
            <a:r>
              <a:rPr lang="en-US" sz="3200" b="1" dirty="0">
                <a:latin typeface="Arial" panose="020B0604020202020204" pitchFamily="34" charset="0"/>
                <a:ea typeface="Volta Modern Text 75" charset="0"/>
                <a:cs typeface="Arial" panose="020B0604020202020204" pitchFamily="34" charset="0"/>
              </a:rPr>
              <a:t>Leverages existing mobile networks and services</a:t>
            </a:r>
          </a:p>
          <a:p>
            <a:pPr marL="311150" lvl="0" indent="-311150">
              <a:spcAft>
                <a:spcPts val="600"/>
              </a:spcAft>
              <a:buFont typeface="Arial" panose="020B0604020202020204" pitchFamily="34" charset="0"/>
              <a:buChar char="•"/>
            </a:pPr>
            <a:r>
              <a:rPr lang="en-US" sz="3200" b="1" dirty="0">
                <a:latin typeface="Arial" panose="020B0604020202020204" pitchFamily="34" charset="0"/>
                <a:ea typeface="Volta Modern Text 75" charset="0"/>
                <a:cs typeface="Arial" panose="020B0604020202020204" pitchFamily="34" charset="0"/>
              </a:rPr>
              <a:t>Considers all levels of health care practice</a:t>
            </a:r>
          </a:p>
        </p:txBody>
      </p:sp>
      <p:sp>
        <p:nvSpPr>
          <p:cNvPr id="120" name="TextBox 119"/>
          <p:cNvSpPr txBox="1"/>
          <p:nvPr/>
        </p:nvSpPr>
        <p:spPr>
          <a:xfrm>
            <a:off x="477235" y="4967943"/>
            <a:ext cx="5618766" cy="1077218"/>
          </a:xfrm>
          <a:prstGeom prst="rect">
            <a:avLst/>
          </a:prstGeom>
          <a:noFill/>
        </p:spPr>
        <p:txBody>
          <a:bodyPr wrap="square" rtlCol="0">
            <a:spAutoFit/>
          </a:bodyPr>
          <a:lstStyle/>
          <a:p>
            <a:pPr marL="0" lvl="1">
              <a:spcBef>
                <a:spcPts val="1000"/>
              </a:spcBef>
              <a:spcAft>
                <a:spcPts val="600"/>
              </a:spcAft>
            </a:pPr>
            <a:r>
              <a:rPr lang="en-US" sz="1600" dirty="0">
                <a:latin typeface="Arial" panose="020B0604020202020204" pitchFamily="34" charset="0"/>
                <a:ea typeface="Volta Modern Text 55 Roman" charset="0"/>
                <a:cs typeface="Arial" panose="020B0604020202020204" pitchFamily="34" charset="0"/>
              </a:rPr>
              <a:t>It should be recognized that other, more comprehensive telemedicine systems exist. The Ghana approach is a model for countries that are similarly placed in terms of social, health and IT infrastructures </a:t>
            </a:r>
          </a:p>
        </p:txBody>
      </p:sp>
      <p:sp>
        <p:nvSpPr>
          <p:cNvPr id="11" name="Text Placeholder 10"/>
          <p:cNvSpPr>
            <a:spLocks noGrp="1"/>
          </p:cNvSpPr>
          <p:nvPr>
            <p:ph type="body" sz="quarter" idx="10"/>
          </p:nvPr>
        </p:nvSpPr>
        <p:spPr>
          <a:xfrm>
            <a:off x="471600" y="1076400"/>
            <a:ext cx="8671880" cy="1318842"/>
          </a:xfrm>
        </p:spPr>
        <p:txBody>
          <a:bodyPr/>
          <a:lstStyle/>
          <a:p>
            <a:pPr>
              <a:lnSpc>
                <a:spcPct val="100000"/>
              </a:lnSpc>
            </a:pPr>
            <a:r>
              <a:rPr lang="en-US" dirty="0"/>
              <a:t>The Ghana telemedicine approach is </a:t>
            </a:r>
            <a:r>
              <a:rPr lang="en-US" dirty="0">
                <a:solidFill>
                  <a:srgbClr val="E74A21"/>
                </a:solidFill>
              </a:rPr>
              <a:t>replicable</a:t>
            </a:r>
            <a:r>
              <a:rPr lang="en-US" dirty="0"/>
              <a:t> and </a:t>
            </a:r>
            <a:r>
              <a:rPr lang="en-US" dirty="0">
                <a:solidFill>
                  <a:srgbClr val="E74A21"/>
                </a:solidFill>
              </a:rPr>
              <a:t>scalable </a:t>
            </a:r>
            <a:r>
              <a:rPr lang="en-US" dirty="0"/>
              <a:t>in other low- and middle-income populations who wish to expand access to healthcare</a:t>
            </a:r>
          </a:p>
        </p:txBody>
      </p:sp>
      <p:cxnSp>
        <p:nvCxnSpPr>
          <p:cNvPr id="57" name="Straight Arrow Connector 56"/>
          <p:cNvCxnSpPr/>
          <p:nvPr/>
        </p:nvCxnSpPr>
        <p:spPr>
          <a:xfrm>
            <a:off x="9143480" y="4045673"/>
            <a:ext cx="360000" cy="0"/>
          </a:xfrm>
          <a:prstGeom prst="straightConnector1">
            <a:avLst/>
          </a:prstGeom>
          <a:ln w="3810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60" name="Straight Arrow Connector 59"/>
          <p:cNvCxnSpPr/>
          <p:nvPr/>
        </p:nvCxnSpPr>
        <p:spPr>
          <a:xfrm>
            <a:off x="10512461" y="3440004"/>
            <a:ext cx="360000" cy="0"/>
          </a:xfrm>
          <a:prstGeom prst="straightConnector1">
            <a:avLst/>
          </a:prstGeom>
          <a:ln w="38100">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10" name="Straight Arrow Connector 109"/>
          <p:cNvCxnSpPr/>
          <p:nvPr/>
        </p:nvCxnSpPr>
        <p:spPr>
          <a:xfrm>
            <a:off x="4359604" y="2912973"/>
            <a:ext cx="360000" cy="0"/>
          </a:xfrm>
          <a:prstGeom prst="straightConnector1">
            <a:avLst/>
          </a:prstGeom>
          <a:ln w="3810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54" name="TextBox 53">
            <a:hlinkClick r:id="rId3"/>
          </p:cNvPr>
          <p:cNvSpPr txBox="1"/>
          <p:nvPr/>
        </p:nvSpPr>
        <p:spPr>
          <a:xfrm>
            <a:off x="7886701" y="4898530"/>
            <a:ext cx="4279790" cy="1163856"/>
          </a:xfrm>
          <a:prstGeom prst="rect">
            <a:avLst/>
          </a:prstGeom>
          <a:noFill/>
          <a:ln w="28575" cmpd="sng">
            <a:noFill/>
          </a:ln>
        </p:spPr>
        <p:txBody>
          <a:bodyPr wrap="square" lIns="288000" tIns="68400" rIns="288000" bIns="93600" rtlCol="0">
            <a:spAutoFit/>
          </a:bodyPr>
          <a:lstStyle/>
          <a:p>
            <a:pPr marL="0" marR="0" lvl="0" indent="0" defTabSz="914400" eaLnBrk="1" fontAlgn="auto" latinLnBrk="0" hangingPunct="1">
              <a:lnSpc>
                <a:spcPct val="100000"/>
              </a:lnSpc>
              <a:spcBef>
                <a:spcPts val="0"/>
              </a:spcBef>
              <a:spcAft>
                <a:spcPts val="600"/>
              </a:spcAft>
              <a:buClrTx/>
              <a:buSzTx/>
              <a:buFontTx/>
              <a:buNone/>
              <a:tabLst/>
              <a:defRPr/>
            </a:pPr>
            <a:r>
              <a:rPr kumimoji="0" lang="en-US" u="none" strike="noStrike" kern="0" cap="none" spc="40" normalizeH="0" baseline="0" noProof="0" dirty="0">
                <a:ln>
                  <a:noFill/>
                </a:ln>
                <a:effectLst/>
                <a:uLnTx/>
                <a:uFillTx/>
                <a:latin typeface="Arial" panose="020B0604020202020204" pitchFamily="34" charset="0"/>
                <a:ea typeface="Volta Modern Text 75" charset="0"/>
                <a:cs typeface="Arial" panose="020B0604020202020204" pitchFamily="34" charset="0"/>
              </a:rPr>
              <a:t>Find out more</a:t>
            </a:r>
          </a:p>
          <a:p>
            <a:pPr>
              <a:defRPr/>
            </a:pPr>
            <a:r>
              <a:rPr lang="en-US" sz="1400" kern="0" spc="-20" dirty="0">
                <a:latin typeface="Arial" panose="020B0604020202020204" pitchFamily="34" charset="0"/>
                <a:ea typeface="Volta Modern Text 55 Roman" charset="0"/>
                <a:cs typeface="Arial" panose="020B0604020202020204" pitchFamily="34" charset="0"/>
              </a:rPr>
              <a:t>Learn about different types of telemedicine systems in a report by the IWG Asia Task Force on Telemedicine</a:t>
            </a:r>
            <a:endParaRPr kumimoji="0" lang="en-US" sz="1400" u="none" strike="noStrike" kern="0" cap="none" spc="-20" normalizeH="0" noProof="0" dirty="0">
              <a:ln>
                <a:noFill/>
              </a:ln>
              <a:effectLst/>
              <a:uLnTx/>
              <a:uFillTx/>
              <a:latin typeface="Arial" panose="020B0604020202020204" pitchFamily="34" charset="0"/>
              <a:ea typeface="Volta Modern Text 55 Roman" charset="0"/>
              <a:cs typeface="Arial" panose="020B0604020202020204" pitchFamily="34" charset="0"/>
            </a:endParaRPr>
          </a:p>
        </p:txBody>
      </p:sp>
      <p:sp>
        <p:nvSpPr>
          <p:cNvPr id="2" name="Rectangle 1">
            <a:hlinkClick r:id="rId4" action="ppaction://hlinksldjump"/>
            <a:extLst>
              <a:ext uri="{FF2B5EF4-FFF2-40B4-BE49-F238E27FC236}">
                <a16:creationId xmlns:a16="http://schemas.microsoft.com/office/drawing/2014/main" id="{B4C319A0-F99C-184B-8A0C-542B79BF62F1}"/>
              </a:ext>
            </a:extLst>
          </p:cNvPr>
          <p:cNvSpPr/>
          <p:nvPr/>
        </p:nvSpPr>
        <p:spPr>
          <a:xfrm>
            <a:off x="539097" y="2556149"/>
            <a:ext cx="4393715" cy="633047"/>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a:hlinkClick r:id="rId5" action="ppaction://hlinksldjump"/>
            <a:extLst>
              <a:ext uri="{FF2B5EF4-FFF2-40B4-BE49-F238E27FC236}">
                <a16:creationId xmlns:a16="http://schemas.microsoft.com/office/drawing/2014/main" id="{0C62CD2A-CCD3-F543-9DEA-51747709E3A5}"/>
              </a:ext>
            </a:extLst>
          </p:cNvPr>
          <p:cNvSpPr/>
          <p:nvPr/>
        </p:nvSpPr>
        <p:spPr>
          <a:xfrm>
            <a:off x="553844" y="3116189"/>
            <a:ext cx="10554323" cy="633047"/>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hlinkClick r:id="rId6" action="ppaction://hlinksldjump"/>
            <a:extLst>
              <a:ext uri="{FF2B5EF4-FFF2-40B4-BE49-F238E27FC236}">
                <a16:creationId xmlns:a16="http://schemas.microsoft.com/office/drawing/2014/main" id="{3A52E17B-5A51-F843-8E52-73916F7B9C84}"/>
              </a:ext>
            </a:extLst>
          </p:cNvPr>
          <p:cNvSpPr/>
          <p:nvPr/>
        </p:nvSpPr>
        <p:spPr>
          <a:xfrm>
            <a:off x="626415" y="3744330"/>
            <a:ext cx="9769229" cy="633047"/>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21B68458-6E70-404E-B316-B7170CFE62EB}"/>
              </a:ext>
            </a:extLst>
          </p:cNvPr>
          <p:cNvSpPr/>
          <p:nvPr/>
        </p:nvSpPr>
        <p:spPr>
          <a:xfrm>
            <a:off x="7215026" y="4857639"/>
            <a:ext cx="4976973" cy="12456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61">
            <a:hlinkClick r:id="rId3"/>
            <a:extLst>
              <a:ext uri="{FF2B5EF4-FFF2-40B4-BE49-F238E27FC236}">
                <a16:creationId xmlns:a16="http://schemas.microsoft.com/office/drawing/2014/main" id="{2EACEE81-ED9A-4029-96B2-477CDF454DF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152799" y="4799984"/>
            <a:ext cx="1143000" cy="1143000"/>
          </a:xfrm>
          <a:prstGeom prst="rect">
            <a:avLst/>
          </a:prstGeom>
        </p:spPr>
      </p:pic>
    </p:spTree>
    <p:extLst>
      <p:ext uri="{BB962C8B-B14F-4D97-AF65-F5344CB8AC3E}">
        <p14:creationId xmlns:p14="http://schemas.microsoft.com/office/powerpoint/2010/main" val="636579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150"/>
                            </p:stCondLst>
                            <p:childTnLst>
                              <p:par>
                                <p:cTn id="9" presetID="10" presetClass="entr" presetSubtype="0" fill="hold" nodeType="afterEffect">
                                  <p:stCondLst>
                                    <p:cond delay="0"/>
                                  </p:stCondLst>
                                  <p:childTnLst>
                                    <p:set>
                                      <p:cBhvr>
                                        <p:cTn id="10" dur="1" fill="hold">
                                          <p:stCondLst>
                                            <p:cond delay="0"/>
                                          </p:stCondLst>
                                        </p:cTn>
                                        <p:tgtEl>
                                          <p:spTgt spid="110"/>
                                        </p:tgtEl>
                                        <p:attrNameLst>
                                          <p:attrName>style.visibility</p:attrName>
                                        </p:attrNameLst>
                                      </p:cBhvr>
                                      <p:to>
                                        <p:strVal val="visible"/>
                                      </p:to>
                                    </p:set>
                                    <p:animEffect transition="in" filter="fade">
                                      <p:cBhvr>
                                        <p:cTn id="11" dur="500"/>
                                        <p:tgtEl>
                                          <p:spTgt spid="110"/>
                                        </p:tgtEl>
                                      </p:cBhvr>
                                    </p:animEffect>
                                  </p:childTnLst>
                                </p:cTn>
                              </p:par>
                            </p:childTnLst>
                          </p:cTn>
                        </p:par>
                        <p:par>
                          <p:cTn id="12" fill="hold">
                            <p:stCondLst>
                              <p:cond delay="5650"/>
                            </p:stCondLst>
                            <p:childTnLst>
                              <p:par>
                                <p:cTn id="13" presetID="10" presetClass="entr" presetSubtype="0" fill="hold" nodeType="after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childTnLst>
                          </p:cTn>
                        </p:par>
                        <p:par>
                          <p:cTn id="16" fill="hold">
                            <p:stCondLst>
                              <p:cond delay="6150"/>
                            </p:stCondLst>
                            <p:childTnLst>
                              <p:par>
                                <p:cTn id="17" presetID="10"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childTnLst>
                                </p:cTn>
                              </p:par>
                            </p:childTnLst>
                          </p:cTn>
                        </p:par>
                        <p:par>
                          <p:cTn id="20" fill="hold">
                            <p:stCondLst>
                              <p:cond delay="6650"/>
                            </p:stCondLst>
                            <p:childTnLst>
                              <p:par>
                                <p:cTn id="21" presetID="10" presetClass="entr" presetSubtype="0" fill="hold" grpId="0" nodeType="afterEffect">
                                  <p:stCondLst>
                                    <p:cond delay="0"/>
                                  </p:stCondLst>
                                  <p:childTnLst>
                                    <p:set>
                                      <p:cBhvr>
                                        <p:cTn id="22" dur="1" fill="hold">
                                          <p:stCondLst>
                                            <p:cond delay="0"/>
                                          </p:stCondLst>
                                        </p:cTn>
                                        <p:tgtEl>
                                          <p:spTgt spid="120"/>
                                        </p:tgtEl>
                                        <p:attrNameLst>
                                          <p:attrName>style.visibility</p:attrName>
                                        </p:attrNameLst>
                                      </p:cBhvr>
                                      <p:to>
                                        <p:strVal val="visible"/>
                                      </p:to>
                                    </p:set>
                                    <p:animEffect transition="in" filter="fade">
                                      <p:cBhvr>
                                        <p:cTn id="23" dur="500"/>
                                        <p:tgtEl>
                                          <p:spTgt spid="12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childTnLst>
                          </p:cTn>
                        </p:par>
                        <p:par>
                          <p:cTn id="27" fill="hold">
                            <p:stCondLst>
                              <p:cond delay="7150"/>
                            </p:stCondLst>
                            <p:childTnLst>
                              <p:par>
                                <p:cTn id="28" presetID="10" presetClass="entr" presetSubtype="0"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2000"/>
                                        <p:tgtEl>
                                          <p:spTgt spid="62"/>
                                        </p:tgtEl>
                                      </p:cBhvr>
                                    </p:animEffect>
                                  </p:childTnLst>
                                </p:cTn>
                              </p:par>
                              <p:par>
                                <p:cTn id="31" presetID="10" presetClass="entr" presetSubtype="0" fill="hold" grpId="0" nodeType="withEffect" nodePh="1">
                                  <p:stCondLst>
                                    <p:cond delay="0"/>
                                  </p:stCondLst>
                                  <p:endCondLst>
                                    <p:cond evt="begin" delay="0">
                                      <p:tn val="31"/>
                                    </p:cond>
                                  </p:endCondLst>
                                  <p:childTnLst>
                                    <p:set>
                                      <p:cBhvr>
                                        <p:cTn id="32" dur="1" fill="hold">
                                          <p:stCondLst>
                                            <p:cond delay="0"/>
                                          </p:stCondLst>
                                        </p:cTn>
                                        <p:tgtEl>
                                          <p:spTgt spid="61"/>
                                        </p:tgtEl>
                                        <p:attrNameLst>
                                          <p:attrName>style.visibility</p:attrName>
                                        </p:attrNameLst>
                                      </p:cBhvr>
                                      <p:to>
                                        <p:strVal val="visible"/>
                                      </p:to>
                                    </p:set>
                                    <p:animEffect transition="in" filter="fade">
                                      <p:cBhvr>
                                        <p:cTn id="3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0" grpId="0"/>
      <p:bldP spid="54" grpId="0"/>
      <p:bldP spid="6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62906" y="6089734"/>
            <a:ext cx="3207755" cy="735866"/>
          </a:xfrm>
          <a:prstGeom prst="rect">
            <a:avLst/>
          </a:prstGeom>
          <a:solidFill>
            <a:schemeClr val="bg1"/>
          </a:solidFill>
        </p:spPr>
      </p:pic>
      <p:sp>
        <p:nvSpPr>
          <p:cNvPr id="11" name="TextBox 10"/>
          <p:cNvSpPr txBox="1"/>
          <p:nvPr/>
        </p:nvSpPr>
        <p:spPr>
          <a:xfrm>
            <a:off x="458227" y="2422486"/>
            <a:ext cx="9447773" cy="1754326"/>
          </a:xfrm>
          <a:prstGeom prst="rect">
            <a:avLst/>
          </a:prstGeom>
          <a:noFill/>
        </p:spPr>
        <p:txBody>
          <a:bodyPr wrap="square" rtlCol="0">
            <a:spAutoFit/>
          </a:bodyPr>
          <a:lstStyle/>
          <a:p>
            <a:pPr marL="0" lvl="1"/>
            <a:r>
              <a:rPr lang="en-GB" dirty="0">
                <a:latin typeface="Arial" panose="020B0604020202020204" pitchFamily="34" charset="0"/>
                <a:ea typeface="Volta Modern Text 55 Roman" charset="0"/>
                <a:cs typeface="Arial" panose="020B0604020202020204" pitchFamily="34" charset="0"/>
              </a:rPr>
              <a:t>We express our appreciation to Ghana’s leaders in the telemedicine effort, including the Ghana Health Service, the Ghana Ambulance Service, Ministry of Communication, Ministry of Health, and National Health Insurance Agency, and St. Martin’s Hospital, and recognize the pioneering leadership and continuing intellectual support given by Millennium Promise Alliance and the Earth Institute at Columbia University.  We also thank Ericsson and Medgate for their contributions.</a:t>
            </a:r>
            <a:endParaRPr lang="en-US" dirty="0">
              <a:latin typeface="Arial" panose="020B0604020202020204" pitchFamily="34" charset="0"/>
              <a:ea typeface="Volta Modern Text 55 Roman" charset="0"/>
              <a:cs typeface="Arial" panose="020B0604020202020204" pitchFamily="34" charset="0"/>
            </a:endParaRPr>
          </a:p>
        </p:txBody>
      </p:sp>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4517" y="1225145"/>
            <a:ext cx="978279" cy="1012013"/>
          </a:xfrm>
          <a:prstGeom prst="rect">
            <a:avLst/>
          </a:prstGeom>
        </p:spPr>
      </p:pic>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73161" y="1519903"/>
            <a:ext cx="1671146" cy="452602"/>
          </a:xfrm>
          <a:prstGeom prst="rect">
            <a:avLst/>
          </a:prstGeom>
        </p:spPr>
      </p:pic>
      <p:pic>
        <p:nvPicPr>
          <p:cNvPr id="6" name="Picture 5"/>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497009" y="1537739"/>
            <a:ext cx="2042020" cy="434753"/>
          </a:xfrm>
          <a:prstGeom prst="rect">
            <a:avLst/>
          </a:prstGeom>
        </p:spPr>
      </p:pic>
      <p:sp>
        <p:nvSpPr>
          <p:cNvPr id="8" name="Slide Number Placeholder 2">
            <a:extLst>
              <a:ext uri="{FF2B5EF4-FFF2-40B4-BE49-F238E27FC236}">
                <a16:creationId xmlns:a16="http://schemas.microsoft.com/office/drawing/2014/main" id="{C0F0DDF8-9BC7-DC40-84A0-F42FC3B6AAFF}"/>
              </a:ext>
            </a:extLst>
          </p:cNvPr>
          <p:cNvSpPr txBox="1">
            <a:spLocks/>
          </p:cNvSpPr>
          <p:nvPr/>
        </p:nvSpPr>
        <p:spPr>
          <a:xfrm>
            <a:off x="439654" y="6375400"/>
            <a:ext cx="7155464" cy="228600"/>
          </a:xfrm>
          <a:prstGeom prst="rect">
            <a:avLst/>
          </a:prstGeom>
        </p:spPr>
        <p:txBody>
          <a:bodyPr anchor="b"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uk-UA" sz="700" dirty="0">
                <a:solidFill>
                  <a:schemeClr val="bg1">
                    <a:lumMod val="50000"/>
                  </a:schemeClr>
                </a:solidFill>
                <a:latin typeface="Arial" panose="020B0604020202020204" pitchFamily="34" charset="0"/>
                <a:cs typeface="Arial" panose="020B0604020202020204" pitchFamily="34" charset="0"/>
              </a:rPr>
              <a:t>©</a:t>
            </a:r>
            <a:r>
              <a:rPr lang="en-US" sz="700" dirty="0">
                <a:solidFill>
                  <a:schemeClr val="bg1">
                    <a:lumMod val="50000"/>
                  </a:schemeClr>
                </a:solidFill>
                <a:latin typeface="Arial" panose="020B0604020202020204" pitchFamily="34" charset="0"/>
                <a:cs typeface="Arial" panose="020B0604020202020204" pitchFamily="34" charset="0"/>
              </a:rPr>
              <a:t> 2018</a:t>
            </a:r>
            <a:r>
              <a:rPr lang="en-US" sz="700" baseline="0" dirty="0">
                <a:solidFill>
                  <a:schemeClr val="bg1">
                    <a:lumMod val="50000"/>
                  </a:schemeClr>
                </a:solidFill>
                <a:latin typeface="Arial" panose="020B0604020202020204" pitchFamily="34" charset="0"/>
                <a:cs typeface="Arial" panose="020B0604020202020204" pitchFamily="34" charset="0"/>
              </a:rPr>
              <a:t> </a:t>
            </a:r>
            <a:r>
              <a:rPr lang="en-US" sz="700" dirty="0">
                <a:solidFill>
                  <a:schemeClr val="bg1">
                    <a:lumMod val="50000"/>
                  </a:schemeClr>
                </a:solidFill>
                <a:latin typeface="Arial" panose="020B0604020202020204" pitchFamily="34" charset="0"/>
                <a:cs typeface="Arial" panose="020B0604020202020204" pitchFamily="34" charset="0"/>
              </a:rPr>
              <a:t>Novartis Foundation.</a:t>
            </a:r>
            <a:r>
              <a:rPr lang="en-US" sz="700" baseline="0" dirty="0">
                <a:solidFill>
                  <a:schemeClr val="bg1">
                    <a:lumMod val="50000"/>
                  </a:schemeClr>
                </a:solidFill>
                <a:latin typeface="Arial" panose="020B0604020202020204" pitchFamily="34" charset="0"/>
                <a:cs typeface="Arial" panose="020B0604020202020204" pitchFamily="34" charset="0"/>
              </a:rPr>
              <a:t> Issued </a:t>
            </a:r>
            <a:r>
              <a:rPr lang="en-US" sz="700" dirty="0">
                <a:solidFill>
                  <a:schemeClr val="bg1">
                    <a:lumMod val="50000"/>
                  </a:schemeClr>
                </a:solidFill>
                <a:latin typeface="Arial" panose="020B0604020202020204" pitchFamily="34" charset="0"/>
                <a:cs typeface="Arial" panose="020B0604020202020204" pitchFamily="34" charset="0"/>
              </a:rPr>
              <a:t>August 2018</a:t>
            </a:r>
            <a:endParaRPr lang="uk-UA" sz="700" dirty="0">
              <a:solidFill>
                <a:schemeClr val="bg1">
                  <a:lumMod val="50000"/>
                </a:schemeClr>
              </a:solidFill>
              <a:latin typeface="Arial" panose="020B0604020202020204" pitchFamily="34" charset="0"/>
              <a:cs typeface="Arial" panose="020B0604020202020204" pitchFamily="34" charset="0"/>
            </a:endParaRPr>
          </a:p>
        </p:txBody>
      </p:sp>
      <p:sp>
        <p:nvSpPr>
          <p:cNvPr id="9" name="Slide Number Placeholder 2">
            <a:extLst>
              <a:ext uri="{FF2B5EF4-FFF2-40B4-BE49-F238E27FC236}">
                <a16:creationId xmlns:a16="http://schemas.microsoft.com/office/drawing/2014/main" id="{549CDFA9-3FE7-3B48-9D7B-1CB1E5D90CE0}"/>
              </a:ext>
            </a:extLst>
          </p:cNvPr>
          <p:cNvSpPr txBox="1">
            <a:spLocks/>
          </p:cNvSpPr>
          <p:nvPr/>
        </p:nvSpPr>
        <p:spPr>
          <a:xfrm>
            <a:off x="455983" y="4404554"/>
            <a:ext cx="7155464" cy="482600"/>
          </a:xfrm>
          <a:prstGeom prst="rect">
            <a:avLst/>
          </a:prstGeom>
        </p:spPr>
        <p:txBody>
          <a:bodyPr anchor="b"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r>
              <a:rPr lang="en-US" sz="1400" dirty="0">
                <a:latin typeface="Arial" panose="020B0604020202020204" pitchFamily="34" charset="0"/>
                <a:cs typeface="Arial" panose="020B0604020202020204" pitchFamily="34" charset="0"/>
              </a:rPr>
              <a:t>Note: Novartis Foundation will not financially support roll-out activities </a:t>
            </a:r>
            <a:endParaRPr lang="uk-UA"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46881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 Placeholder 56"/>
          <p:cNvSpPr>
            <a:spLocks noGrp="1"/>
          </p:cNvSpPr>
          <p:nvPr>
            <p:ph type="body" sz="quarter" idx="10"/>
          </p:nvPr>
        </p:nvSpPr>
        <p:spPr>
          <a:xfrm>
            <a:off x="471600" y="1076400"/>
            <a:ext cx="11395935" cy="1607806"/>
          </a:xfrm>
        </p:spPr>
        <p:txBody>
          <a:bodyPr/>
          <a:lstStyle/>
          <a:p>
            <a:pPr marL="355600" lvl="0" indent="-355600">
              <a:spcBef>
                <a:spcPts val="0"/>
              </a:spcBef>
              <a:buFont typeface="Arial" panose="020B0604020202020204" pitchFamily="34" charset="0"/>
              <a:buChar char="•"/>
            </a:pPr>
            <a:r>
              <a:rPr lang="en-US" sz="2800" dirty="0"/>
              <a:t>Proven approach</a:t>
            </a:r>
          </a:p>
          <a:p>
            <a:pPr marL="355600" indent="-355600">
              <a:spcBef>
                <a:spcPts val="0"/>
              </a:spcBef>
              <a:buFont typeface="Arial" panose="020B0604020202020204" pitchFamily="34" charset="0"/>
              <a:buChar char="•"/>
            </a:pPr>
            <a:r>
              <a:rPr lang="en-US" sz="2800" dirty="0">
                <a:solidFill>
                  <a:schemeClr val="bg1">
                    <a:lumMod val="85000"/>
                  </a:schemeClr>
                </a:solidFill>
              </a:rPr>
              <a:t>Leverages existing mobile networks and services</a:t>
            </a:r>
          </a:p>
          <a:p>
            <a:pPr marL="355600" lvl="0" indent="-355600">
              <a:spcBef>
                <a:spcPts val="0"/>
              </a:spcBef>
              <a:buFont typeface="Arial" panose="020B0604020202020204" pitchFamily="34" charset="0"/>
              <a:buChar char="•"/>
            </a:pPr>
            <a:r>
              <a:rPr lang="en-US" sz="2800" dirty="0">
                <a:solidFill>
                  <a:schemeClr val="bg1">
                    <a:lumMod val="85000"/>
                  </a:schemeClr>
                </a:solidFill>
              </a:rPr>
              <a:t>Considers all levels of health care practice</a:t>
            </a:r>
          </a:p>
          <a:p>
            <a:pPr>
              <a:spcBef>
                <a:spcPts val="0"/>
              </a:spcBef>
            </a:pPr>
            <a:endParaRPr lang="en-US" dirty="0">
              <a:solidFill>
                <a:schemeClr val="bg1">
                  <a:lumMod val="75000"/>
                </a:schemeClr>
              </a:solidFill>
            </a:endParaRPr>
          </a:p>
        </p:txBody>
      </p:sp>
      <p:grpSp>
        <p:nvGrpSpPr>
          <p:cNvPr id="3" name="Group 2"/>
          <p:cNvGrpSpPr/>
          <p:nvPr/>
        </p:nvGrpSpPr>
        <p:grpSpPr>
          <a:xfrm>
            <a:off x="552207" y="908759"/>
            <a:ext cx="5620077" cy="73175"/>
            <a:chOff x="553844" y="-455342"/>
            <a:chExt cx="5620077" cy="73175"/>
          </a:xfrm>
        </p:grpSpPr>
        <p:grpSp>
          <p:nvGrpSpPr>
            <p:cNvPr id="4" name="Group 3"/>
            <p:cNvGrpSpPr/>
            <p:nvPr/>
          </p:nvGrpSpPr>
          <p:grpSpPr>
            <a:xfrm>
              <a:off x="553844" y="-455342"/>
              <a:ext cx="681567" cy="73175"/>
              <a:chOff x="1828800" y="5858934"/>
              <a:chExt cx="681567" cy="73175"/>
            </a:xfrm>
          </p:grpSpPr>
          <p:sp>
            <p:nvSpPr>
              <p:cNvPr id="40" name="Oval 3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 name="Group 4"/>
            <p:cNvGrpSpPr/>
            <p:nvPr/>
          </p:nvGrpSpPr>
          <p:grpSpPr>
            <a:xfrm>
              <a:off x="1376929" y="-455342"/>
              <a:ext cx="681567" cy="73175"/>
              <a:chOff x="1828800" y="5858934"/>
              <a:chExt cx="681567" cy="73175"/>
            </a:xfrm>
          </p:grpSpPr>
          <p:sp>
            <p:nvSpPr>
              <p:cNvPr id="36" name="Oval 3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 name="Group 5"/>
            <p:cNvGrpSpPr/>
            <p:nvPr/>
          </p:nvGrpSpPr>
          <p:grpSpPr>
            <a:xfrm>
              <a:off x="2200014" y="-455342"/>
              <a:ext cx="681567" cy="73175"/>
              <a:chOff x="1828800" y="5858934"/>
              <a:chExt cx="681567" cy="73175"/>
            </a:xfrm>
          </p:grpSpPr>
          <p:sp>
            <p:nvSpPr>
              <p:cNvPr id="32" name="Oval 3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 name="Group 6"/>
            <p:cNvGrpSpPr/>
            <p:nvPr/>
          </p:nvGrpSpPr>
          <p:grpSpPr>
            <a:xfrm>
              <a:off x="3023099" y="-455342"/>
              <a:ext cx="681567" cy="73175"/>
              <a:chOff x="1828800" y="5858934"/>
              <a:chExt cx="681567" cy="73175"/>
            </a:xfrm>
          </p:grpSpPr>
          <p:sp>
            <p:nvSpPr>
              <p:cNvPr id="28" name="Oval 27"/>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29" name="Oval 28"/>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3846184" y="-455342"/>
              <a:ext cx="681567" cy="73175"/>
              <a:chOff x="1828800" y="5858934"/>
              <a:chExt cx="681567" cy="73175"/>
            </a:xfrm>
          </p:grpSpPr>
          <p:sp>
            <p:nvSpPr>
              <p:cNvPr id="24" name="Oval 23"/>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Oval 25"/>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4669269" y="-455342"/>
              <a:ext cx="681567" cy="73175"/>
              <a:chOff x="1828800" y="5858934"/>
              <a:chExt cx="681567" cy="73175"/>
            </a:xfrm>
          </p:grpSpPr>
          <p:sp>
            <p:nvSpPr>
              <p:cNvPr id="20" name="Oval 19"/>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Oval 20"/>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Oval 22"/>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5492354" y="-455342"/>
              <a:ext cx="681567" cy="73175"/>
              <a:chOff x="1828800" y="5858934"/>
              <a:chExt cx="681567" cy="73175"/>
            </a:xfrm>
          </p:grpSpPr>
          <p:sp>
            <p:nvSpPr>
              <p:cNvPr id="16" name="Oval 1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Oval 1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 name="Oval 1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Oval 1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44" name="TextBox 43"/>
          <p:cNvSpPr txBox="1"/>
          <p:nvPr/>
        </p:nvSpPr>
        <p:spPr>
          <a:xfrm>
            <a:off x="485122" y="2833149"/>
            <a:ext cx="4952117" cy="369332"/>
          </a:xfrm>
          <a:prstGeom prst="rect">
            <a:avLst/>
          </a:prstGeom>
          <a:noFill/>
        </p:spPr>
        <p:txBody>
          <a:bodyPr wrap="square" rtlCol="0">
            <a:spAutoFit/>
          </a:bodyPr>
          <a:lstStyle/>
          <a:p>
            <a:pPr marL="0" lvl="1">
              <a:spcBef>
                <a:spcPts val="1000"/>
              </a:spcBef>
              <a:spcAft>
                <a:spcPts val="600"/>
              </a:spcAft>
            </a:pPr>
            <a:r>
              <a:rPr lang="en-US" dirty="0">
                <a:latin typeface="Arial" panose="020B0604020202020204" pitchFamily="34" charset="0"/>
                <a:ea typeface="Volta Modern Text 55 Roman" charset="0"/>
                <a:cs typeface="Arial" panose="020B0604020202020204" pitchFamily="34" charset="0"/>
              </a:rPr>
              <a:t>During the pilot:</a:t>
            </a:r>
          </a:p>
        </p:txBody>
      </p:sp>
      <p:sp>
        <p:nvSpPr>
          <p:cNvPr id="45" name="TextBox 44"/>
          <p:cNvSpPr txBox="1"/>
          <p:nvPr/>
        </p:nvSpPr>
        <p:spPr>
          <a:xfrm>
            <a:off x="1016064" y="4736191"/>
            <a:ext cx="2966001" cy="584775"/>
          </a:xfrm>
          <a:prstGeom prst="rect">
            <a:avLst/>
          </a:prstGeom>
          <a:noFill/>
        </p:spPr>
        <p:txBody>
          <a:bodyPr wrap="square" rtlCol="0">
            <a:spAutoFit/>
          </a:bodyPr>
          <a:lstStyle/>
          <a:p>
            <a:pPr marL="0" lvl="1">
              <a:spcBef>
                <a:spcPts val="1000"/>
              </a:spcBef>
              <a:spcAft>
                <a:spcPts val="600"/>
              </a:spcAft>
            </a:pPr>
            <a:r>
              <a:rPr lang="en-US" sz="1600" dirty="0">
                <a:latin typeface="Arial" panose="020B0604020202020204" pitchFamily="34" charset="0"/>
                <a:ea typeface="Volta Modern Text 55 Roman" charset="0"/>
                <a:cs typeface="Arial" panose="020B0604020202020204" pitchFamily="34" charset="0"/>
              </a:rPr>
              <a:t>of all teleconsultations could be resolved directly by phone</a:t>
            </a:r>
          </a:p>
        </p:txBody>
      </p:sp>
      <p:sp>
        <p:nvSpPr>
          <p:cNvPr id="47" name="TextBox 46"/>
          <p:cNvSpPr txBox="1"/>
          <p:nvPr/>
        </p:nvSpPr>
        <p:spPr>
          <a:xfrm>
            <a:off x="968477" y="3257426"/>
            <a:ext cx="3331853" cy="1569660"/>
          </a:xfrm>
          <a:prstGeom prst="rect">
            <a:avLst/>
          </a:prstGeom>
          <a:noFill/>
        </p:spPr>
        <p:txBody>
          <a:bodyPr wrap="square" rtlCol="0">
            <a:spAutoFit/>
          </a:bodyPr>
          <a:lstStyle/>
          <a:p>
            <a:pPr lvl="0" algn="ctr"/>
            <a:r>
              <a:rPr lang="en-US" sz="9600" spc="-170" dirty="0">
                <a:solidFill>
                  <a:srgbClr val="E74A21"/>
                </a:solidFill>
                <a:latin typeface="Arial" panose="020B0604020202020204" pitchFamily="34" charset="0"/>
                <a:ea typeface="Volta Modern Display 45 Light" charset="0"/>
                <a:cs typeface="Arial" panose="020B0604020202020204" pitchFamily="34" charset="0"/>
              </a:rPr>
              <a:t>&gt;50%</a:t>
            </a:r>
          </a:p>
        </p:txBody>
      </p:sp>
      <p:sp>
        <p:nvSpPr>
          <p:cNvPr id="52" name="TextBox 51"/>
          <p:cNvSpPr txBox="1"/>
          <p:nvPr/>
        </p:nvSpPr>
        <p:spPr>
          <a:xfrm>
            <a:off x="4946937" y="3257426"/>
            <a:ext cx="2561304" cy="1569660"/>
          </a:xfrm>
          <a:prstGeom prst="rect">
            <a:avLst/>
          </a:prstGeom>
          <a:noFill/>
        </p:spPr>
        <p:txBody>
          <a:bodyPr wrap="square" rtlCol="0">
            <a:spAutoFit/>
          </a:bodyPr>
          <a:lstStyle/>
          <a:p>
            <a:pPr lvl="0"/>
            <a:r>
              <a:rPr lang="en-US" sz="9600" spc="-170" dirty="0">
                <a:solidFill>
                  <a:srgbClr val="E74A21"/>
                </a:solidFill>
                <a:latin typeface="Arial" panose="020B0604020202020204" pitchFamily="34" charset="0"/>
                <a:ea typeface="Volta Modern Display 45 Light" charset="0"/>
                <a:cs typeface="Arial" panose="020B0604020202020204" pitchFamily="34" charset="0"/>
              </a:rPr>
              <a:t>31%</a:t>
            </a:r>
          </a:p>
        </p:txBody>
      </p:sp>
      <p:sp>
        <p:nvSpPr>
          <p:cNvPr id="53" name="TextBox 52"/>
          <p:cNvSpPr txBox="1"/>
          <p:nvPr/>
        </p:nvSpPr>
        <p:spPr>
          <a:xfrm>
            <a:off x="8575040" y="3257426"/>
            <a:ext cx="2279774" cy="1569660"/>
          </a:xfrm>
          <a:prstGeom prst="rect">
            <a:avLst/>
          </a:prstGeom>
          <a:noFill/>
        </p:spPr>
        <p:txBody>
          <a:bodyPr wrap="square" rtlCol="0">
            <a:spAutoFit/>
          </a:bodyPr>
          <a:lstStyle/>
          <a:p>
            <a:pPr lvl="0"/>
            <a:r>
              <a:rPr lang="en-US" sz="9600" spc="-170" dirty="0">
                <a:solidFill>
                  <a:srgbClr val="E74A21"/>
                </a:solidFill>
                <a:latin typeface="Arial" panose="020B0604020202020204" pitchFamily="34" charset="0"/>
                <a:ea typeface="Volta Modern Display 45 Light" charset="0"/>
                <a:cs typeface="Arial" panose="020B0604020202020204" pitchFamily="34" charset="0"/>
              </a:rPr>
              <a:t>110</a:t>
            </a:r>
          </a:p>
        </p:txBody>
      </p:sp>
      <p:sp>
        <p:nvSpPr>
          <p:cNvPr id="54" name="TextBox 53"/>
          <p:cNvSpPr txBox="1"/>
          <p:nvPr/>
        </p:nvSpPr>
        <p:spPr>
          <a:xfrm>
            <a:off x="4968633" y="4736191"/>
            <a:ext cx="2690697" cy="584775"/>
          </a:xfrm>
          <a:prstGeom prst="rect">
            <a:avLst/>
          </a:prstGeom>
          <a:noFill/>
        </p:spPr>
        <p:txBody>
          <a:bodyPr wrap="square" rtlCol="0">
            <a:spAutoFit/>
          </a:bodyPr>
          <a:lstStyle/>
          <a:p>
            <a:pPr marL="0" lvl="1">
              <a:spcBef>
                <a:spcPts val="1000"/>
              </a:spcBef>
              <a:spcAft>
                <a:spcPts val="600"/>
              </a:spcAft>
            </a:pPr>
            <a:r>
              <a:rPr lang="en-US" sz="1600" dirty="0">
                <a:latin typeface="Arial" panose="020B0604020202020204" pitchFamily="34" charset="0"/>
                <a:ea typeface="Volta Modern Text 55 Roman" charset="0"/>
                <a:cs typeface="Arial" panose="020B0604020202020204" pitchFamily="34" charset="0"/>
              </a:rPr>
              <a:t>unnecessary referrals were avoided in 2016</a:t>
            </a:r>
          </a:p>
        </p:txBody>
      </p:sp>
      <p:sp>
        <p:nvSpPr>
          <p:cNvPr id="55" name="TextBox 54"/>
          <p:cNvSpPr txBox="1"/>
          <p:nvPr/>
        </p:nvSpPr>
        <p:spPr>
          <a:xfrm>
            <a:off x="8645898" y="4736191"/>
            <a:ext cx="2680864" cy="830997"/>
          </a:xfrm>
          <a:prstGeom prst="rect">
            <a:avLst/>
          </a:prstGeom>
          <a:noFill/>
        </p:spPr>
        <p:txBody>
          <a:bodyPr wrap="square" rtlCol="0">
            <a:spAutoFit/>
          </a:bodyPr>
          <a:lstStyle/>
          <a:p>
            <a:pPr marL="0" lvl="1">
              <a:spcBef>
                <a:spcPts val="1000"/>
              </a:spcBef>
              <a:spcAft>
                <a:spcPts val="600"/>
              </a:spcAft>
            </a:pPr>
            <a:r>
              <a:rPr lang="en-US" sz="1600" dirty="0">
                <a:latin typeface="Arial" panose="020B0604020202020204" pitchFamily="34" charset="0"/>
                <a:ea typeface="Volta Modern Text 55 Roman" charset="0"/>
                <a:cs typeface="Arial" panose="020B0604020202020204" pitchFamily="34" charset="0"/>
              </a:rPr>
              <a:t>Ghana cedis (USD 31) average savings per avoided referral </a:t>
            </a:r>
          </a:p>
        </p:txBody>
      </p:sp>
      <p:sp>
        <p:nvSpPr>
          <p:cNvPr id="51" name="TextBox 50">
            <a:extLst>
              <a:ext uri="{FF2B5EF4-FFF2-40B4-BE49-F238E27FC236}">
                <a16:creationId xmlns:a16="http://schemas.microsoft.com/office/drawing/2014/main" id="{FD97E543-81AA-4B20-83F6-F7857F9427C9}"/>
              </a:ext>
            </a:extLst>
          </p:cNvPr>
          <p:cNvSpPr txBox="1"/>
          <p:nvPr/>
        </p:nvSpPr>
        <p:spPr>
          <a:xfrm>
            <a:off x="477235" y="5947015"/>
            <a:ext cx="5618766" cy="276999"/>
          </a:xfrm>
          <a:prstGeom prst="rect">
            <a:avLst/>
          </a:prstGeom>
          <a:noFill/>
        </p:spPr>
        <p:txBody>
          <a:bodyPr wrap="square" rtlCol="0">
            <a:spAutoFit/>
          </a:bodyPr>
          <a:lstStyle/>
          <a:p>
            <a:pPr marL="0" lvl="1">
              <a:spcBef>
                <a:spcPts val="1000"/>
              </a:spcBef>
              <a:spcAft>
                <a:spcPts val="600"/>
              </a:spcAft>
            </a:pPr>
            <a:r>
              <a:rPr lang="en-US" sz="1200" dirty="0">
                <a:latin typeface="Arial" panose="020B0604020202020204" pitchFamily="34" charset="0"/>
                <a:ea typeface="Volta Modern Text 55 Roman" charset="0"/>
                <a:cs typeface="Arial" panose="020B0604020202020204" pitchFamily="34" charset="0"/>
              </a:rPr>
              <a:t>Reference: Millennium Promise Alliance and Novartis Foundation </a:t>
            </a:r>
          </a:p>
        </p:txBody>
      </p:sp>
    </p:spTree>
    <p:extLst>
      <p:ext uri="{BB962C8B-B14F-4D97-AF65-F5344CB8AC3E}">
        <p14:creationId xmlns:p14="http://schemas.microsoft.com/office/powerpoint/2010/main" val="1544376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1000"/>
                                        <p:tgtEl>
                                          <p:spTgt spid="45"/>
                                        </p:tgtEl>
                                      </p:cBhvr>
                                    </p:animEffect>
                                  </p:childTnLst>
                                </p:cTn>
                              </p:par>
                            </p:childTnLst>
                          </p:cTn>
                        </p:par>
                        <p:par>
                          <p:cTn id="12" fill="hold">
                            <p:stCondLst>
                              <p:cond delay="2000"/>
                            </p:stCondLst>
                            <p:childTnLst>
                              <p:par>
                                <p:cTn id="13" presetID="10" presetClass="entr" presetSubtype="0" fill="hold" grpId="0" nodeType="afterEffect">
                                  <p:stCondLst>
                                    <p:cond delay="100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1000"/>
                                        <p:tgtEl>
                                          <p:spTgt spid="52"/>
                                        </p:tgtEl>
                                      </p:cBhvr>
                                    </p:animEffect>
                                  </p:childTnLst>
                                </p:cTn>
                              </p:par>
                            </p:childTnLst>
                          </p:cTn>
                        </p:par>
                        <p:par>
                          <p:cTn id="16" fill="hold">
                            <p:stCondLst>
                              <p:cond delay="4000"/>
                            </p:stCondLst>
                            <p:childTnLst>
                              <p:par>
                                <p:cTn id="17" presetID="10"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1000"/>
                                        <p:tgtEl>
                                          <p:spTgt spid="54"/>
                                        </p:tgtEl>
                                      </p:cBhvr>
                                    </p:animEffect>
                                  </p:childTnLst>
                                </p:cTn>
                              </p:par>
                            </p:childTnLst>
                          </p:cTn>
                        </p:par>
                        <p:par>
                          <p:cTn id="20" fill="hold">
                            <p:stCondLst>
                              <p:cond delay="5000"/>
                            </p:stCondLst>
                            <p:childTnLst>
                              <p:par>
                                <p:cTn id="21" presetID="10" presetClass="entr" presetSubtype="0" fill="hold" grpId="0" nodeType="afterEffect">
                                  <p:stCondLst>
                                    <p:cond delay="1000"/>
                                  </p:stCondLst>
                                  <p:childTnLst>
                                    <p:set>
                                      <p:cBhvr>
                                        <p:cTn id="22" dur="1" fill="hold">
                                          <p:stCondLst>
                                            <p:cond delay="0"/>
                                          </p:stCondLst>
                                        </p:cTn>
                                        <p:tgtEl>
                                          <p:spTgt spid="53"/>
                                        </p:tgtEl>
                                        <p:attrNameLst>
                                          <p:attrName>style.visibility</p:attrName>
                                        </p:attrNameLst>
                                      </p:cBhvr>
                                      <p:to>
                                        <p:strVal val="visible"/>
                                      </p:to>
                                    </p:set>
                                    <p:animEffect transition="in" filter="fade">
                                      <p:cBhvr>
                                        <p:cTn id="23" dur="1000"/>
                                        <p:tgtEl>
                                          <p:spTgt spid="53"/>
                                        </p:tgtEl>
                                      </p:cBhvr>
                                    </p:animEffect>
                                  </p:childTnLst>
                                </p:cTn>
                              </p:par>
                            </p:childTnLst>
                          </p:cTn>
                        </p:par>
                        <p:par>
                          <p:cTn id="24" fill="hold">
                            <p:stCondLst>
                              <p:cond delay="7000"/>
                            </p:stCondLst>
                            <p:childTnLst>
                              <p:par>
                                <p:cTn id="25" presetID="10" presetClass="entr" presetSubtype="0"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1000"/>
                                        <p:tgtEl>
                                          <p:spTgt spid="55"/>
                                        </p:tgtEl>
                                      </p:cBhvr>
                                    </p:animEffect>
                                  </p:childTnLst>
                                </p:cTn>
                              </p:par>
                            </p:childTnLst>
                          </p:cTn>
                        </p:par>
                        <p:par>
                          <p:cTn id="28" fill="hold">
                            <p:stCondLst>
                              <p:cond delay="8000"/>
                            </p:stCondLst>
                            <p:childTnLst>
                              <p:par>
                                <p:cTn id="29" presetID="10" presetClass="entr" presetSubtype="0"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7" grpId="0"/>
      <p:bldP spid="52" grpId="0"/>
      <p:bldP spid="53" grpId="0"/>
      <p:bldP spid="54" grpId="0"/>
      <p:bldP spid="55" grpId="0"/>
      <p:bldP spid="5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 Placeholder 56"/>
          <p:cNvSpPr>
            <a:spLocks noGrp="1"/>
          </p:cNvSpPr>
          <p:nvPr>
            <p:ph type="body" sz="quarter" idx="10"/>
          </p:nvPr>
        </p:nvSpPr>
        <p:spPr>
          <a:xfrm>
            <a:off x="471600" y="1076400"/>
            <a:ext cx="11395935" cy="1607806"/>
          </a:xfrm>
        </p:spPr>
        <p:txBody>
          <a:bodyPr/>
          <a:lstStyle/>
          <a:p>
            <a:pPr marL="355600" lvl="0" indent="-355600">
              <a:spcBef>
                <a:spcPts val="0"/>
              </a:spcBef>
              <a:buFont typeface="Arial" panose="020B0604020202020204" pitchFamily="34" charset="0"/>
              <a:buChar char="•"/>
            </a:pPr>
            <a:r>
              <a:rPr lang="en-US" sz="2800" dirty="0">
                <a:solidFill>
                  <a:schemeClr val="bg1">
                    <a:lumMod val="85000"/>
                  </a:schemeClr>
                </a:solidFill>
              </a:rPr>
              <a:t>Proven approach</a:t>
            </a:r>
          </a:p>
          <a:p>
            <a:pPr marL="355600" indent="-355600">
              <a:spcBef>
                <a:spcPts val="0"/>
              </a:spcBef>
              <a:buFont typeface="Arial" panose="020B0604020202020204" pitchFamily="34" charset="0"/>
              <a:buChar char="•"/>
            </a:pPr>
            <a:r>
              <a:rPr lang="en-US" sz="2800" dirty="0"/>
              <a:t>Leverages existing mobile networks and services</a:t>
            </a:r>
          </a:p>
          <a:p>
            <a:pPr marL="355600" lvl="0" indent="-355600">
              <a:spcBef>
                <a:spcPts val="0"/>
              </a:spcBef>
              <a:buFont typeface="Arial" panose="020B0604020202020204" pitchFamily="34" charset="0"/>
              <a:buChar char="•"/>
            </a:pPr>
            <a:r>
              <a:rPr lang="en-US" sz="2800" dirty="0">
                <a:solidFill>
                  <a:schemeClr val="bg1">
                    <a:lumMod val="85000"/>
                  </a:schemeClr>
                </a:solidFill>
              </a:rPr>
              <a:t>Considers all levels of health care practice</a:t>
            </a:r>
          </a:p>
          <a:p>
            <a:pPr>
              <a:spcBef>
                <a:spcPts val="0"/>
              </a:spcBef>
            </a:pPr>
            <a:endParaRPr lang="en-US" dirty="0">
              <a:solidFill>
                <a:schemeClr val="bg1">
                  <a:lumMod val="75000"/>
                </a:schemeClr>
              </a:solidFill>
            </a:endParaRPr>
          </a:p>
        </p:txBody>
      </p:sp>
      <p:grpSp>
        <p:nvGrpSpPr>
          <p:cNvPr id="3" name="Group 2"/>
          <p:cNvGrpSpPr/>
          <p:nvPr/>
        </p:nvGrpSpPr>
        <p:grpSpPr>
          <a:xfrm>
            <a:off x="553844" y="908759"/>
            <a:ext cx="5620077" cy="73175"/>
            <a:chOff x="553844" y="-455342"/>
            <a:chExt cx="5620077" cy="73175"/>
          </a:xfrm>
        </p:grpSpPr>
        <p:grpSp>
          <p:nvGrpSpPr>
            <p:cNvPr id="4" name="Group 3"/>
            <p:cNvGrpSpPr/>
            <p:nvPr/>
          </p:nvGrpSpPr>
          <p:grpSpPr>
            <a:xfrm>
              <a:off x="553844" y="-455342"/>
              <a:ext cx="681567" cy="73175"/>
              <a:chOff x="1828800" y="5858934"/>
              <a:chExt cx="681567" cy="73175"/>
            </a:xfrm>
          </p:grpSpPr>
          <p:sp>
            <p:nvSpPr>
              <p:cNvPr id="40" name="Oval 3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 name="Group 4"/>
            <p:cNvGrpSpPr/>
            <p:nvPr/>
          </p:nvGrpSpPr>
          <p:grpSpPr>
            <a:xfrm>
              <a:off x="1376929" y="-455342"/>
              <a:ext cx="681567" cy="73175"/>
              <a:chOff x="1828800" y="5858934"/>
              <a:chExt cx="681567" cy="73175"/>
            </a:xfrm>
          </p:grpSpPr>
          <p:sp>
            <p:nvSpPr>
              <p:cNvPr id="36" name="Oval 3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 name="Group 5"/>
            <p:cNvGrpSpPr/>
            <p:nvPr/>
          </p:nvGrpSpPr>
          <p:grpSpPr>
            <a:xfrm>
              <a:off x="2200014" y="-455342"/>
              <a:ext cx="681567" cy="73175"/>
              <a:chOff x="1828800" y="5858934"/>
              <a:chExt cx="681567" cy="73175"/>
            </a:xfrm>
          </p:grpSpPr>
          <p:sp>
            <p:nvSpPr>
              <p:cNvPr id="32" name="Oval 3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 name="Group 6"/>
            <p:cNvGrpSpPr/>
            <p:nvPr/>
          </p:nvGrpSpPr>
          <p:grpSpPr>
            <a:xfrm>
              <a:off x="3023099" y="-455342"/>
              <a:ext cx="681567" cy="73175"/>
              <a:chOff x="1828800" y="5858934"/>
              <a:chExt cx="681567" cy="73175"/>
            </a:xfrm>
          </p:grpSpPr>
          <p:sp>
            <p:nvSpPr>
              <p:cNvPr id="28" name="Oval 27"/>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3846184" y="-455342"/>
              <a:ext cx="681567" cy="73175"/>
              <a:chOff x="1828800" y="5858934"/>
              <a:chExt cx="681567" cy="73175"/>
            </a:xfrm>
          </p:grpSpPr>
          <p:sp>
            <p:nvSpPr>
              <p:cNvPr id="24" name="Oval 23"/>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Oval 25"/>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4669269" y="-455342"/>
              <a:ext cx="681567" cy="73175"/>
              <a:chOff x="1828800" y="5858934"/>
              <a:chExt cx="681567" cy="73175"/>
            </a:xfrm>
          </p:grpSpPr>
          <p:sp>
            <p:nvSpPr>
              <p:cNvPr id="20" name="Oval 19"/>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Oval 20"/>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Oval 22"/>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5492354" y="-455342"/>
              <a:ext cx="681567" cy="73175"/>
              <a:chOff x="1828800" y="5858934"/>
              <a:chExt cx="681567" cy="73175"/>
            </a:xfrm>
          </p:grpSpPr>
          <p:sp>
            <p:nvSpPr>
              <p:cNvPr id="16" name="Oval 1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Oval 1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 name="Oval 1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Oval 1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44" name="TextBox 43"/>
          <p:cNvSpPr txBox="1"/>
          <p:nvPr/>
        </p:nvSpPr>
        <p:spPr>
          <a:xfrm>
            <a:off x="485122" y="2833149"/>
            <a:ext cx="4706310" cy="2995692"/>
          </a:xfrm>
          <a:prstGeom prst="rect">
            <a:avLst/>
          </a:prstGeom>
          <a:noFill/>
        </p:spPr>
        <p:txBody>
          <a:bodyPr wrap="square" rtlCol="0">
            <a:spAutoFit/>
          </a:bodyPr>
          <a:lstStyle/>
          <a:p>
            <a:pPr marL="285750" lvl="1" indent="-285750">
              <a:spcBef>
                <a:spcPts val="1000"/>
              </a:spcBef>
              <a:spcAft>
                <a:spcPts val="600"/>
              </a:spcAft>
              <a:buFont typeface="Arial" charset="0"/>
              <a:buChar char="•"/>
            </a:pPr>
            <a:r>
              <a:rPr lang="en-US" dirty="0">
                <a:latin typeface="Arial" panose="020B0604020202020204" pitchFamily="34" charset="0"/>
                <a:ea typeface="Volta Modern Text 55 Roman" charset="0"/>
                <a:cs typeface="Arial" panose="020B0604020202020204" pitchFamily="34" charset="0"/>
              </a:rPr>
              <a:t>High mobile penetration in the country makes telemedicine programs feasible</a:t>
            </a:r>
          </a:p>
          <a:p>
            <a:pPr marL="285750" lvl="1" indent="-285750">
              <a:spcBef>
                <a:spcPts val="1000"/>
              </a:spcBef>
              <a:spcAft>
                <a:spcPts val="600"/>
              </a:spcAft>
              <a:buFont typeface="Arial" charset="0"/>
              <a:buChar char="•"/>
            </a:pPr>
            <a:r>
              <a:rPr lang="en-US" dirty="0">
                <a:latin typeface="Arial" panose="020B0604020202020204" pitchFamily="34" charset="0"/>
                <a:ea typeface="Volta Modern Text 55 Roman" charset="0"/>
                <a:cs typeface="Arial" panose="020B0604020202020204" pitchFamily="34" charset="0"/>
              </a:rPr>
              <a:t>Mobile phones used in the telemedicine program were simple models that were easy to use. Smart phones are not a prerequisite </a:t>
            </a:r>
          </a:p>
          <a:p>
            <a:pPr marL="285750" lvl="1" indent="-285750">
              <a:spcBef>
                <a:spcPts val="1000"/>
              </a:spcBef>
              <a:spcAft>
                <a:spcPts val="600"/>
              </a:spcAft>
              <a:buFont typeface="Arial" charset="0"/>
              <a:buChar char="•"/>
            </a:pPr>
            <a:r>
              <a:rPr lang="en-US" dirty="0">
                <a:latin typeface="Arial" panose="020B0604020202020204" pitchFamily="34" charset="0"/>
                <a:ea typeface="Volta Modern Text 55 Roman" charset="0"/>
                <a:cs typeface="Arial" panose="020B0604020202020204" pitchFamily="34" charset="0"/>
              </a:rPr>
              <a:t>IT systems of </a:t>
            </a:r>
            <a:r>
              <a:rPr lang="en-GB" dirty="0">
                <a:latin typeface="Arial" panose="020B0604020202020204" pitchFamily="34" charset="0"/>
                <a:ea typeface="Volta Modern Text 55 Roman" charset="0"/>
                <a:cs typeface="Arial" panose="020B0604020202020204" pitchFamily="34" charset="0"/>
              </a:rPr>
              <a:t>TCC and health service were able to communicate with each other</a:t>
            </a:r>
            <a:r>
              <a:rPr lang="en-US" dirty="0">
                <a:latin typeface="Arial" panose="020B0604020202020204" pitchFamily="34" charset="0"/>
                <a:ea typeface="Volta Modern Text 55 Roman" charset="0"/>
                <a:cs typeface="Arial" panose="020B0604020202020204" pitchFamily="34" charset="0"/>
              </a:rPr>
              <a:t> to exchange medical information</a:t>
            </a:r>
          </a:p>
        </p:txBody>
      </p:sp>
      <p:pic>
        <p:nvPicPr>
          <p:cNvPr id="45" name="Picture 4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4175" y="2653544"/>
            <a:ext cx="6142813" cy="3229096"/>
          </a:xfrm>
          <a:prstGeom prst="rect">
            <a:avLst/>
          </a:prstGeom>
        </p:spPr>
      </p:pic>
    </p:spTree>
    <p:extLst>
      <p:ext uri="{BB962C8B-B14F-4D97-AF65-F5344CB8AC3E}">
        <p14:creationId xmlns:p14="http://schemas.microsoft.com/office/powerpoint/2010/main" val="1549917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8879840" y="6085840"/>
            <a:ext cx="3312160" cy="772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7" name="Text Placeholder 56"/>
          <p:cNvSpPr>
            <a:spLocks noGrp="1"/>
          </p:cNvSpPr>
          <p:nvPr>
            <p:ph type="body" sz="quarter" idx="10"/>
          </p:nvPr>
        </p:nvSpPr>
        <p:spPr>
          <a:xfrm>
            <a:off x="471600" y="1076400"/>
            <a:ext cx="11395935" cy="1607806"/>
          </a:xfrm>
        </p:spPr>
        <p:txBody>
          <a:bodyPr/>
          <a:lstStyle/>
          <a:p>
            <a:pPr marL="355600" lvl="0" indent="-355600">
              <a:spcBef>
                <a:spcPts val="0"/>
              </a:spcBef>
              <a:buFont typeface="Arial" panose="020B0604020202020204" pitchFamily="34" charset="0"/>
              <a:buChar char="•"/>
            </a:pPr>
            <a:r>
              <a:rPr lang="en-US" sz="2800" dirty="0">
                <a:solidFill>
                  <a:schemeClr val="bg1">
                    <a:lumMod val="85000"/>
                  </a:schemeClr>
                </a:solidFill>
              </a:rPr>
              <a:t>Proven approach</a:t>
            </a:r>
          </a:p>
          <a:p>
            <a:pPr marL="355600" indent="-355600">
              <a:spcBef>
                <a:spcPts val="0"/>
              </a:spcBef>
              <a:buFont typeface="Arial" panose="020B0604020202020204" pitchFamily="34" charset="0"/>
              <a:buChar char="•"/>
            </a:pPr>
            <a:r>
              <a:rPr lang="en-US" sz="2800" dirty="0">
                <a:solidFill>
                  <a:schemeClr val="bg1">
                    <a:lumMod val="85000"/>
                  </a:schemeClr>
                </a:solidFill>
              </a:rPr>
              <a:t>Leverages existing mobile networks and services</a:t>
            </a:r>
          </a:p>
          <a:p>
            <a:pPr marL="355600" lvl="0" indent="-355600">
              <a:spcBef>
                <a:spcPts val="0"/>
              </a:spcBef>
              <a:buFont typeface="Arial" panose="020B0604020202020204" pitchFamily="34" charset="0"/>
              <a:buChar char="•"/>
            </a:pPr>
            <a:r>
              <a:rPr lang="en-US" sz="2800" dirty="0"/>
              <a:t>Considers all levels of health care practice</a:t>
            </a:r>
          </a:p>
          <a:p>
            <a:pPr>
              <a:spcBef>
                <a:spcPts val="0"/>
              </a:spcBef>
            </a:pPr>
            <a:endParaRPr lang="en-US" dirty="0">
              <a:solidFill>
                <a:schemeClr val="bg1">
                  <a:lumMod val="75000"/>
                </a:schemeClr>
              </a:solidFill>
            </a:endParaRPr>
          </a:p>
        </p:txBody>
      </p:sp>
      <p:grpSp>
        <p:nvGrpSpPr>
          <p:cNvPr id="3" name="Group 2"/>
          <p:cNvGrpSpPr/>
          <p:nvPr/>
        </p:nvGrpSpPr>
        <p:grpSpPr>
          <a:xfrm>
            <a:off x="553844" y="908759"/>
            <a:ext cx="5620077" cy="73175"/>
            <a:chOff x="553844" y="-455342"/>
            <a:chExt cx="5620077" cy="73175"/>
          </a:xfrm>
        </p:grpSpPr>
        <p:grpSp>
          <p:nvGrpSpPr>
            <p:cNvPr id="4" name="Group 3"/>
            <p:cNvGrpSpPr/>
            <p:nvPr/>
          </p:nvGrpSpPr>
          <p:grpSpPr>
            <a:xfrm>
              <a:off x="553844" y="-455342"/>
              <a:ext cx="681567" cy="73175"/>
              <a:chOff x="1828800" y="5858934"/>
              <a:chExt cx="681567" cy="73175"/>
            </a:xfrm>
          </p:grpSpPr>
          <p:sp>
            <p:nvSpPr>
              <p:cNvPr id="40" name="Oval 3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 name="Group 4"/>
            <p:cNvGrpSpPr/>
            <p:nvPr/>
          </p:nvGrpSpPr>
          <p:grpSpPr>
            <a:xfrm>
              <a:off x="1376929" y="-455342"/>
              <a:ext cx="681567" cy="73175"/>
              <a:chOff x="1828800" y="5858934"/>
              <a:chExt cx="681567" cy="73175"/>
            </a:xfrm>
          </p:grpSpPr>
          <p:sp>
            <p:nvSpPr>
              <p:cNvPr id="36" name="Oval 3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 name="Group 5"/>
            <p:cNvGrpSpPr/>
            <p:nvPr/>
          </p:nvGrpSpPr>
          <p:grpSpPr>
            <a:xfrm>
              <a:off x="2200014" y="-455342"/>
              <a:ext cx="681567" cy="73175"/>
              <a:chOff x="1828800" y="5858934"/>
              <a:chExt cx="681567" cy="73175"/>
            </a:xfrm>
          </p:grpSpPr>
          <p:sp>
            <p:nvSpPr>
              <p:cNvPr id="32" name="Oval 3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 name="Group 6"/>
            <p:cNvGrpSpPr/>
            <p:nvPr/>
          </p:nvGrpSpPr>
          <p:grpSpPr>
            <a:xfrm>
              <a:off x="3023099" y="-455342"/>
              <a:ext cx="681567" cy="73175"/>
              <a:chOff x="1828800" y="5858934"/>
              <a:chExt cx="681567" cy="73175"/>
            </a:xfrm>
          </p:grpSpPr>
          <p:sp>
            <p:nvSpPr>
              <p:cNvPr id="28" name="Oval 27"/>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3846184" y="-455342"/>
              <a:ext cx="681567" cy="73175"/>
              <a:chOff x="1828800" y="5858934"/>
              <a:chExt cx="681567" cy="73175"/>
            </a:xfrm>
          </p:grpSpPr>
          <p:sp>
            <p:nvSpPr>
              <p:cNvPr id="24" name="Oval 23"/>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Oval 25"/>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4669269" y="-455342"/>
              <a:ext cx="681567" cy="73175"/>
              <a:chOff x="1828800" y="5858934"/>
              <a:chExt cx="681567" cy="73175"/>
            </a:xfrm>
          </p:grpSpPr>
          <p:sp>
            <p:nvSpPr>
              <p:cNvPr id="20" name="Oval 19"/>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Oval 20"/>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Oval 22"/>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5492354" y="-455342"/>
              <a:ext cx="681567" cy="73175"/>
              <a:chOff x="1828800" y="5858934"/>
              <a:chExt cx="681567" cy="73175"/>
            </a:xfrm>
          </p:grpSpPr>
          <p:sp>
            <p:nvSpPr>
              <p:cNvPr id="16" name="Oval 1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Oval 1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 name="Oval 1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Oval 1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51" name="TextBox 50"/>
          <p:cNvSpPr txBox="1"/>
          <p:nvPr/>
        </p:nvSpPr>
        <p:spPr>
          <a:xfrm>
            <a:off x="485122" y="2792508"/>
            <a:ext cx="2095518" cy="2031325"/>
          </a:xfrm>
          <a:prstGeom prst="rect">
            <a:avLst/>
          </a:prstGeom>
          <a:noFill/>
        </p:spPr>
        <p:txBody>
          <a:bodyPr wrap="square" rtlCol="0">
            <a:spAutoFit/>
          </a:bodyPr>
          <a:lstStyle/>
          <a:p>
            <a:pPr marL="0" lvl="1">
              <a:spcBef>
                <a:spcPts val="1000"/>
              </a:spcBef>
              <a:spcAft>
                <a:spcPts val="600"/>
              </a:spcAft>
            </a:pPr>
            <a:r>
              <a:rPr lang="en-US" dirty="0">
                <a:latin typeface="Arial" panose="020B0604020202020204" pitchFamily="34" charset="0"/>
                <a:ea typeface="Volta Modern Text 55 Roman" charset="0"/>
                <a:cs typeface="Arial" panose="020B0604020202020204" pitchFamily="34" charset="0"/>
              </a:rPr>
              <a:t>Embedded within community, sub-district, district, regional, and national levels of the existing health system</a:t>
            </a:r>
          </a:p>
        </p:txBody>
      </p:sp>
      <p:pic>
        <p:nvPicPr>
          <p:cNvPr id="44" name="Picture 4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89200" y="2733040"/>
            <a:ext cx="10058400" cy="3829743"/>
          </a:xfrm>
          <a:prstGeom prst="rect">
            <a:avLst/>
          </a:prstGeom>
        </p:spPr>
      </p:pic>
      <p:sp>
        <p:nvSpPr>
          <p:cNvPr id="48" name="TextBox 47">
            <a:extLst>
              <a:ext uri="{FF2B5EF4-FFF2-40B4-BE49-F238E27FC236}">
                <a16:creationId xmlns:a16="http://schemas.microsoft.com/office/drawing/2014/main" id="{9A6A9571-81FC-4EE1-BDCE-44E6E8A31F42}"/>
              </a:ext>
            </a:extLst>
          </p:cNvPr>
          <p:cNvSpPr txBox="1"/>
          <p:nvPr/>
        </p:nvSpPr>
        <p:spPr>
          <a:xfrm>
            <a:off x="625348" y="5426169"/>
            <a:ext cx="1697065" cy="830997"/>
          </a:xfrm>
          <a:prstGeom prst="rect">
            <a:avLst/>
          </a:prstGeom>
          <a:noFill/>
        </p:spPr>
        <p:txBody>
          <a:bodyPr wrap="square" rtlCol="0">
            <a:spAutoFit/>
          </a:bodyPr>
          <a:lstStyle/>
          <a:p>
            <a:pPr marL="0" lvl="1">
              <a:spcBef>
                <a:spcPts val="1000"/>
              </a:spcBef>
              <a:spcAft>
                <a:spcPts val="600"/>
              </a:spcAft>
            </a:pPr>
            <a:r>
              <a:rPr lang="en-GB" sz="1200" dirty="0">
                <a:latin typeface="Arial" panose="020B0604020202020204" pitchFamily="34" charset="0"/>
                <a:ea typeface="Volta Modern Text 55 Roman" charset="0"/>
                <a:cs typeface="Arial" panose="020B0604020202020204" pitchFamily="34" charset="0"/>
              </a:rPr>
              <a:t>Please refer to the implementation guide for more information on each level</a:t>
            </a:r>
            <a:endParaRPr lang="en-US" sz="1200" dirty="0">
              <a:latin typeface="Arial" panose="020B0604020202020204" pitchFamily="34" charset="0"/>
              <a:ea typeface="Volta Modern Text 55 Roman" charset="0"/>
              <a:cs typeface="Arial" panose="020B0604020202020204" pitchFamily="34" charset="0"/>
            </a:endParaRPr>
          </a:p>
        </p:txBody>
      </p:sp>
      <p:sp>
        <p:nvSpPr>
          <p:cNvPr id="2" name="Rectangle 1">
            <a:extLst>
              <a:ext uri="{FF2B5EF4-FFF2-40B4-BE49-F238E27FC236}">
                <a16:creationId xmlns:a16="http://schemas.microsoft.com/office/drawing/2014/main" id="{CDF63FB8-10F5-AC4A-B86F-32C7073E21BF}"/>
              </a:ext>
            </a:extLst>
          </p:cNvPr>
          <p:cNvSpPr/>
          <p:nvPr/>
        </p:nvSpPr>
        <p:spPr>
          <a:xfrm>
            <a:off x="574534" y="5340743"/>
            <a:ext cx="1747879" cy="1027689"/>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7CF52CCF-FFEE-4CFA-87F5-454524A41727}"/>
              </a:ext>
            </a:extLst>
          </p:cNvPr>
          <p:cNvSpPr txBox="1"/>
          <p:nvPr/>
        </p:nvSpPr>
        <p:spPr>
          <a:xfrm>
            <a:off x="2652933" y="6471920"/>
            <a:ext cx="8061683" cy="261610"/>
          </a:xfrm>
          <a:prstGeom prst="rect">
            <a:avLst/>
          </a:prstGeom>
          <a:noFill/>
        </p:spPr>
        <p:txBody>
          <a:bodyPr wrap="square" rtlCol="0">
            <a:spAutoFit/>
          </a:bodyPr>
          <a:lstStyle/>
          <a:p>
            <a:pPr marL="0" lvl="1">
              <a:spcBef>
                <a:spcPts val="1000"/>
              </a:spcBef>
              <a:spcAft>
                <a:spcPts val="600"/>
              </a:spcAft>
            </a:pPr>
            <a:r>
              <a:rPr lang="en-GB" sz="1050" dirty="0">
                <a:latin typeface="Arial" panose="020B0604020202020204" pitchFamily="34" charset="0"/>
                <a:ea typeface="Volta Modern Text 55 Roman" charset="0"/>
                <a:cs typeface="Arial" panose="020B0604020202020204" pitchFamily="34" charset="0"/>
              </a:rPr>
              <a:t>After three failed call attempts to the next level, the CHW or CHO can call the TCC directly</a:t>
            </a:r>
            <a:endParaRPr lang="en-US" sz="1050" dirty="0">
              <a:latin typeface="Arial" panose="020B0604020202020204" pitchFamily="34" charset="0"/>
              <a:ea typeface="Volta Modern Text 55 Roman" charset="0"/>
              <a:cs typeface="Arial" panose="020B0604020202020204" pitchFamily="34" charset="0"/>
            </a:endParaRPr>
          </a:p>
        </p:txBody>
      </p:sp>
    </p:spTree>
    <p:extLst>
      <p:ext uri="{BB962C8B-B14F-4D97-AF65-F5344CB8AC3E}">
        <p14:creationId xmlns:p14="http://schemas.microsoft.com/office/powerpoint/2010/main" val="488364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Oval 122"/>
          <p:cNvSpPr/>
          <p:nvPr/>
        </p:nvSpPr>
        <p:spPr>
          <a:xfrm>
            <a:off x="8595655" y="931505"/>
            <a:ext cx="3022511" cy="3022511"/>
          </a:xfrm>
          <a:prstGeom prst="ellipse">
            <a:avLst/>
          </a:prstGeom>
          <a:solidFill>
            <a:schemeClr val="bg1"/>
          </a:solidFill>
          <a:ln w="66675">
            <a:solidFill>
              <a:srgbClr val="E74A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cxnSp>
        <p:nvCxnSpPr>
          <p:cNvPr id="128" name="Straight Connector 127"/>
          <p:cNvCxnSpPr/>
          <p:nvPr/>
        </p:nvCxnSpPr>
        <p:spPr>
          <a:xfrm>
            <a:off x="5878285" y="3668487"/>
            <a:ext cx="1426029" cy="0"/>
          </a:xfrm>
          <a:prstGeom prst="line">
            <a:avLst/>
          </a:prstGeom>
          <a:ln w="73025">
            <a:solidFill>
              <a:srgbClr val="E74A2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a:endCxn id="123" idx="2"/>
          </p:cNvCxnSpPr>
          <p:nvPr/>
        </p:nvCxnSpPr>
        <p:spPr>
          <a:xfrm>
            <a:off x="7750629" y="2438400"/>
            <a:ext cx="845026" cy="4361"/>
          </a:xfrm>
          <a:prstGeom prst="line">
            <a:avLst/>
          </a:prstGeom>
          <a:ln w="73025">
            <a:solidFill>
              <a:srgbClr val="E74A2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a:stCxn id="120" idx="6"/>
          </p:cNvCxnSpPr>
          <p:nvPr/>
        </p:nvCxnSpPr>
        <p:spPr>
          <a:xfrm flipV="1">
            <a:off x="3096600" y="5355771"/>
            <a:ext cx="2977628" cy="6965"/>
          </a:xfrm>
          <a:prstGeom prst="line">
            <a:avLst/>
          </a:prstGeom>
          <a:ln w="73025">
            <a:solidFill>
              <a:srgbClr val="E74A21"/>
            </a:solidFill>
          </a:ln>
        </p:spPr>
        <p:style>
          <a:lnRef idx="1">
            <a:schemeClr val="accent1"/>
          </a:lnRef>
          <a:fillRef idx="0">
            <a:schemeClr val="accent1"/>
          </a:fillRef>
          <a:effectRef idx="0">
            <a:schemeClr val="accent1"/>
          </a:effectRef>
          <a:fontRef idx="minor">
            <a:schemeClr val="tx1"/>
          </a:fontRef>
        </p:style>
      </p:cxnSp>
      <p:sp>
        <p:nvSpPr>
          <p:cNvPr id="2" name="Text Placeholder 1"/>
          <p:cNvSpPr>
            <a:spLocks noGrp="1"/>
          </p:cNvSpPr>
          <p:nvPr>
            <p:ph type="body" sz="quarter" idx="10"/>
          </p:nvPr>
        </p:nvSpPr>
        <p:spPr>
          <a:xfrm>
            <a:off x="471600" y="1076400"/>
            <a:ext cx="5075760" cy="1088302"/>
          </a:xfrm>
        </p:spPr>
        <p:txBody>
          <a:bodyPr/>
          <a:lstStyle/>
          <a:p>
            <a:r>
              <a:rPr lang="en-GB" dirty="0"/>
              <a:t>Elements for success in the </a:t>
            </a:r>
            <a:br>
              <a:rPr lang="en-GB" dirty="0"/>
            </a:br>
            <a:r>
              <a:rPr lang="en-GB" dirty="0"/>
              <a:t>Ghana Telemedicine approach</a:t>
            </a:r>
          </a:p>
        </p:txBody>
      </p:sp>
      <p:grpSp>
        <p:nvGrpSpPr>
          <p:cNvPr id="3" name="Group 2"/>
          <p:cNvGrpSpPr/>
          <p:nvPr/>
        </p:nvGrpSpPr>
        <p:grpSpPr>
          <a:xfrm>
            <a:off x="553844" y="908759"/>
            <a:ext cx="5620077" cy="73175"/>
            <a:chOff x="553844" y="-455342"/>
            <a:chExt cx="5620077" cy="73175"/>
          </a:xfrm>
        </p:grpSpPr>
        <p:grpSp>
          <p:nvGrpSpPr>
            <p:cNvPr id="4" name="Group 3"/>
            <p:cNvGrpSpPr/>
            <p:nvPr/>
          </p:nvGrpSpPr>
          <p:grpSpPr>
            <a:xfrm>
              <a:off x="553844" y="-455342"/>
              <a:ext cx="681567" cy="73175"/>
              <a:chOff x="1828800" y="5858934"/>
              <a:chExt cx="681567" cy="73175"/>
            </a:xfrm>
          </p:grpSpPr>
          <p:sp>
            <p:nvSpPr>
              <p:cNvPr id="40" name="Oval 3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 name="Group 4"/>
            <p:cNvGrpSpPr/>
            <p:nvPr/>
          </p:nvGrpSpPr>
          <p:grpSpPr>
            <a:xfrm>
              <a:off x="1376929" y="-455342"/>
              <a:ext cx="681567" cy="73175"/>
              <a:chOff x="1828800" y="5858934"/>
              <a:chExt cx="681567" cy="73175"/>
            </a:xfrm>
          </p:grpSpPr>
          <p:sp>
            <p:nvSpPr>
              <p:cNvPr id="36" name="Oval 3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 name="Group 5"/>
            <p:cNvGrpSpPr/>
            <p:nvPr/>
          </p:nvGrpSpPr>
          <p:grpSpPr>
            <a:xfrm>
              <a:off x="2200014" y="-455342"/>
              <a:ext cx="681567" cy="73175"/>
              <a:chOff x="1828800" y="5858934"/>
              <a:chExt cx="681567" cy="73175"/>
            </a:xfrm>
          </p:grpSpPr>
          <p:sp>
            <p:nvSpPr>
              <p:cNvPr id="32" name="Oval 3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 name="Group 6"/>
            <p:cNvGrpSpPr/>
            <p:nvPr/>
          </p:nvGrpSpPr>
          <p:grpSpPr>
            <a:xfrm>
              <a:off x="3023099" y="-455342"/>
              <a:ext cx="681567" cy="73175"/>
              <a:chOff x="1828800" y="5858934"/>
              <a:chExt cx="681567" cy="73175"/>
            </a:xfrm>
          </p:grpSpPr>
          <p:sp>
            <p:nvSpPr>
              <p:cNvPr id="28" name="Oval 27"/>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3846184" y="-455342"/>
              <a:ext cx="681567" cy="73175"/>
              <a:chOff x="1828800" y="5858934"/>
              <a:chExt cx="681567" cy="73175"/>
            </a:xfrm>
          </p:grpSpPr>
          <p:sp>
            <p:nvSpPr>
              <p:cNvPr id="24" name="Oval 23"/>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Oval 25"/>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4669269" y="-455342"/>
              <a:ext cx="681567" cy="73175"/>
              <a:chOff x="1828800" y="5858934"/>
              <a:chExt cx="681567" cy="73175"/>
            </a:xfrm>
          </p:grpSpPr>
          <p:sp>
            <p:nvSpPr>
              <p:cNvPr id="20" name="Oval 19"/>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Oval 20"/>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Oval 22"/>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5492354" y="-455342"/>
              <a:ext cx="681567" cy="73175"/>
              <a:chOff x="1828800" y="5858934"/>
              <a:chExt cx="681567" cy="73175"/>
            </a:xfrm>
          </p:grpSpPr>
          <p:sp>
            <p:nvSpPr>
              <p:cNvPr id="16" name="Oval 1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Oval 1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 name="Oval 1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Oval 1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81" name="TextBox 80"/>
          <p:cNvSpPr txBox="1"/>
          <p:nvPr/>
        </p:nvSpPr>
        <p:spPr>
          <a:xfrm>
            <a:off x="5819277" y="4723254"/>
            <a:ext cx="2899421" cy="369332"/>
          </a:xfrm>
          <a:prstGeom prst="rect">
            <a:avLst/>
          </a:prstGeom>
          <a:noFill/>
        </p:spPr>
        <p:txBody>
          <a:bodyPr wrap="square" numCol="1" spcCol="360000" rtlCol="0">
            <a:spAutoFit/>
          </a:bodyPr>
          <a:lstStyle/>
          <a:p>
            <a:pPr marL="0" lvl="1">
              <a:spcBef>
                <a:spcPts val="1000"/>
              </a:spcBef>
              <a:spcAft>
                <a:spcPts val="600"/>
              </a:spcAft>
            </a:pPr>
            <a:endParaRPr lang="en-US" dirty="0">
              <a:latin typeface="Arial" panose="020B0604020202020204" pitchFamily="34" charset="0"/>
              <a:ea typeface="Volta Modern Text 55 Roman" charset="0"/>
              <a:cs typeface="Arial" panose="020B0604020202020204" pitchFamily="34" charset="0"/>
            </a:endParaRPr>
          </a:p>
        </p:txBody>
      </p:sp>
      <p:grpSp>
        <p:nvGrpSpPr>
          <p:cNvPr id="131" name="Group 130"/>
          <p:cNvGrpSpPr/>
          <p:nvPr/>
        </p:nvGrpSpPr>
        <p:grpSpPr>
          <a:xfrm>
            <a:off x="-4394249" y="-4881916"/>
            <a:ext cx="12416185" cy="12115496"/>
            <a:chOff x="-5635220" y="-4881916"/>
            <a:chExt cx="12416185" cy="12115496"/>
          </a:xfrm>
        </p:grpSpPr>
        <p:sp>
          <p:nvSpPr>
            <p:cNvPr id="114" name="Arc 113"/>
            <p:cNvSpPr/>
            <p:nvPr/>
          </p:nvSpPr>
          <p:spPr>
            <a:xfrm rot="8395484">
              <a:off x="-5635220" y="-4881916"/>
              <a:ext cx="12416185" cy="12115496"/>
            </a:xfrm>
            <a:prstGeom prst="arc">
              <a:avLst>
                <a:gd name="adj1" fmla="val 12302675"/>
                <a:gd name="adj2" fmla="val 17989414"/>
              </a:avLst>
            </a:prstGeom>
            <a:ln w="260350">
              <a:solidFill>
                <a:schemeClr val="bg1">
                  <a:lumMod val="85000"/>
                </a:schemeClr>
              </a:solidFill>
              <a:headEnd type="none"/>
              <a:tailEnd type="none" w="lg"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15" name="Picture 1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8566461">
              <a:off x="4933134" y="5276828"/>
              <a:ext cx="102712" cy="116026"/>
            </a:xfrm>
            <a:prstGeom prst="rect">
              <a:avLst/>
            </a:prstGeom>
          </p:spPr>
        </p:pic>
        <p:pic>
          <p:nvPicPr>
            <p:cNvPr id="117" name="Picture 11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9929162">
              <a:off x="3425008" y="6445228"/>
              <a:ext cx="102712" cy="116026"/>
            </a:xfrm>
            <a:prstGeom prst="rect">
              <a:avLst/>
            </a:prstGeom>
          </p:spPr>
        </p:pic>
        <p:pic>
          <p:nvPicPr>
            <p:cNvPr id="118" name="Picture 1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8025250">
              <a:off x="6038942" y="3676627"/>
              <a:ext cx="102712" cy="116026"/>
            </a:xfrm>
            <a:prstGeom prst="rect">
              <a:avLst/>
            </a:prstGeom>
          </p:spPr>
        </p:pic>
        <p:pic>
          <p:nvPicPr>
            <p:cNvPr id="119" name="Picture 1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674826">
              <a:off x="6647635" y="1568430"/>
              <a:ext cx="102712" cy="116026"/>
            </a:xfrm>
            <a:prstGeom prst="rect">
              <a:avLst/>
            </a:prstGeom>
          </p:spPr>
        </p:pic>
      </p:grpSp>
      <p:sp>
        <p:nvSpPr>
          <p:cNvPr id="120" name="Oval 119"/>
          <p:cNvSpPr/>
          <p:nvPr/>
        </p:nvSpPr>
        <p:spPr>
          <a:xfrm>
            <a:off x="1101336" y="4365104"/>
            <a:ext cx="1995264" cy="1995264"/>
          </a:xfrm>
          <a:prstGeom prst="ellipse">
            <a:avLst/>
          </a:prstGeom>
          <a:solidFill>
            <a:schemeClr val="bg1"/>
          </a:solidFill>
          <a:ln w="66675">
            <a:solidFill>
              <a:srgbClr val="E74A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4" name="TextBox 43"/>
          <p:cNvSpPr txBox="1"/>
          <p:nvPr/>
        </p:nvSpPr>
        <p:spPr>
          <a:xfrm>
            <a:off x="3174482" y="5482406"/>
            <a:ext cx="2057917" cy="830997"/>
          </a:xfrm>
          <a:prstGeom prst="rect">
            <a:avLst/>
          </a:prstGeom>
          <a:noFill/>
        </p:spPr>
        <p:txBody>
          <a:bodyPr wrap="square" numCol="1" spcCol="360000" rtlCol="0">
            <a:spAutoFit/>
          </a:bodyPr>
          <a:lstStyle/>
          <a:p>
            <a:pPr marL="0" lvl="1">
              <a:spcBef>
                <a:spcPts val="1000"/>
              </a:spcBef>
              <a:spcAft>
                <a:spcPts val="600"/>
              </a:spcAft>
            </a:pPr>
            <a:r>
              <a:rPr lang="en-US" sz="1200" dirty="0">
                <a:latin typeface="Arial" panose="020B0604020202020204" pitchFamily="34" charset="0"/>
                <a:ea typeface="Volta Modern Text 55 Roman" charset="0"/>
                <a:cs typeface="Arial" panose="020B0604020202020204" pitchFamily="34" charset="0"/>
              </a:rPr>
              <a:t>Designed from the start with ability to scale and be </a:t>
            </a:r>
            <a:r>
              <a:rPr lang="en-US" sz="1200" b="1" dirty="0">
                <a:latin typeface="Arial" panose="020B0604020202020204" pitchFamily="34" charset="0"/>
                <a:ea typeface="Volta Modern Text 75" charset="0"/>
                <a:cs typeface="Arial" panose="020B0604020202020204" pitchFamily="34" charset="0"/>
              </a:rPr>
              <a:t>translated into health policy</a:t>
            </a:r>
          </a:p>
        </p:txBody>
      </p:sp>
      <p:sp>
        <p:nvSpPr>
          <p:cNvPr id="121" name="Oval 120"/>
          <p:cNvSpPr/>
          <p:nvPr/>
        </p:nvSpPr>
        <p:spPr>
          <a:xfrm>
            <a:off x="3604387" y="2510544"/>
            <a:ext cx="2272344" cy="2272344"/>
          </a:xfrm>
          <a:prstGeom prst="ellipse">
            <a:avLst/>
          </a:prstGeom>
          <a:solidFill>
            <a:schemeClr val="bg1"/>
          </a:solidFill>
          <a:ln w="66675">
            <a:solidFill>
              <a:srgbClr val="E74A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22" name="TextBox 121"/>
          <p:cNvSpPr txBox="1"/>
          <p:nvPr/>
        </p:nvSpPr>
        <p:spPr>
          <a:xfrm>
            <a:off x="1656794" y="2304569"/>
            <a:ext cx="2072639" cy="1384995"/>
          </a:xfrm>
          <a:prstGeom prst="rect">
            <a:avLst/>
          </a:prstGeom>
          <a:noFill/>
        </p:spPr>
        <p:txBody>
          <a:bodyPr wrap="square" numCol="1" spcCol="360000" rtlCol="0">
            <a:spAutoFit/>
          </a:bodyPr>
          <a:lstStyle/>
          <a:p>
            <a:pPr marL="0" lvl="1">
              <a:spcBef>
                <a:spcPts val="1000"/>
              </a:spcBef>
              <a:spcAft>
                <a:spcPts val="600"/>
              </a:spcAft>
            </a:pPr>
            <a:r>
              <a:rPr lang="en-US" sz="1200" b="1" dirty="0">
                <a:latin typeface="Arial" panose="020B0604020202020204" pitchFamily="34" charset="0"/>
                <a:ea typeface="Volta Modern Text 75" charset="0"/>
                <a:cs typeface="Arial" panose="020B0604020202020204" pitchFamily="34" charset="0"/>
              </a:rPr>
              <a:t>Multisector collaboration </a:t>
            </a:r>
            <a:r>
              <a:rPr lang="en-US" sz="1200" dirty="0">
                <a:latin typeface="Arial" panose="020B0604020202020204" pitchFamily="34" charset="0"/>
                <a:ea typeface="Volta Modern Text 55 Roman" charset="0"/>
                <a:cs typeface="Arial" panose="020B0604020202020204" pitchFamily="34" charset="0"/>
              </a:rPr>
              <a:t>is vital to ensure models are sustainable and meet the community’s needs. The reduction in referrals and mortality rate reflects success of this model.</a:t>
            </a:r>
          </a:p>
        </p:txBody>
      </p:sp>
      <p:sp>
        <p:nvSpPr>
          <p:cNvPr id="124" name="TextBox 123"/>
          <p:cNvSpPr txBox="1"/>
          <p:nvPr/>
        </p:nvSpPr>
        <p:spPr>
          <a:xfrm>
            <a:off x="8494485" y="4109972"/>
            <a:ext cx="2950263" cy="1015663"/>
          </a:xfrm>
          <a:prstGeom prst="rect">
            <a:avLst/>
          </a:prstGeom>
          <a:noFill/>
        </p:spPr>
        <p:txBody>
          <a:bodyPr wrap="square" numCol="1" spcCol="360000" rtlCol="0">
            <a:spAutoFit/>
          </a:bodyPr>
          <a:lstStyle/>
          <a:p>
            <a:pPr marL="0" lvl="1">
              <a:spcBef>
                <a:spcPts val="1000"/>
              </a:spcBef>
              <a:spcAft>
                <a:spcPts val="600"/>
              </a:spcAft>
            </a:pPr>
            <a:r>
              <a:rPr lang="en-US" sz="1200" dirty="0">
                <a:latin typeface="Arial" panose="020B0604020202020204" pitchFamily="34" charset="0"/>
                <a:ea typeface="Volta Modern Text 55 Roman" charset="0"/>
                <a:cs typeface="Arial" panose="020B0604020202020204" pitchFamily="34" charset="0"/>
              </a:rPr>
              <a:t>Digital health has an unmatched </a:t>
            </a:r>
            <a:br>
              <a:rPr lang="en-US" sz="1200" dirty="0">
                <a:latin typeface="Arial" panose="020B0604020202020204" pitchFamily="34" charset="0"/>
                <a:ea typeface="Volta Modern Text 55 Roman" charset="0"/>
                <a:cs typeface="Arial" panose="020B0604020202020204" pitchFamily="34" charset="0"/>
              </a:rPr>
            </a:br>
            <a:r>
              <a:rPr lang="en-US" sz="1200" dirty="0">
                <a:latin typeface="Arial" panose="020B0604020202020204" pitchFamily="34" charset="0"/>
                <a:ea typeface="Volta Modern Text 55 Roman" charset="0"/>
                <a:cs typeface="Arial" panose="020B0604020202020204" pitchFamily="34" charset="0"/>
              </a:rPr>
              <a:t>potential to </a:t>
            </a:r>
            <a:r>
              <a:rPr lang="en-US" sz="1200" b="1" dirty="0">
                <a:latin typeface="Arial" panose="020B0604020202020204" pitchFamily="34" charset="0"/>
                <a:ea typeface="Volta Modern Text 75" charset="0"/>
                <a:cs typeface="Arial" panose="020B0604020202020204" pitchFamily="34" charset="0"/>
              </a:rPr>
              <a:t>reduce costs and increase efficiency </a:t>
            </a:r>
            <a:r>
              <a:rPr lang="en-US" sz="1200" dirty="0">
                <a:latin typeface="Arial" panose="020B0604020202020204" pitchFamily="34" charset="0"/>
                <a:ea typeface="Volta Modern Text 55 Roman" charset="0"/>
                <a:cs typeface="Arial" panose="020B0604020202020204" pitchFamily="34" charset="0"/>
              </a:rPr>
              <a:t>of healthcare delivery models, especially in low- and middle-income communities/populations</a:t>
            </a:r>
          </a:p>
        </p:txBody>
      </p:sp>
      <p:pic>
        <p:nvPicPr>
          <p:cNvPr id="141" name="Picture 14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73889" y="3290704"/>
            <a:ext cx="565688" cy="574812"/>
          </a:xfrm>
          <a:prstGeom prst="rect">
            <a:avLst/>
          </a:prstGeom>
        </p:spPr>
      </p:pic>
      <p:pic>
        <p:nvPicPr>
          <p:cNvPr id="140" name="Picture 139"/>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175395" y="3159343"/>
            <a:ext cx="916423" cy="688904"/>
          </a:xfrm>
          <a:prstGeom prst="rect">
            <a:avLst/>
          </a:prstGeom>
          <a:noFill/>
        </p:spPr>
      </p:pic>
      <p:pic>
        <p:nvPicPr>
          <p:cNvPr id="139" name="Picture 13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09677" y="3347678"/>
            <a:ext cx="397126" cy="505433"/>
          </a:xfrm>
          <a:prstGeom prst="rect">
            <a:avLst/>
          </a:prstGeom>
        </p:spPr>
      </p:pic>
      <p:sp>
        <p:nvSpPr>
          <p:cNvPr id="143" name="Rectangle 142"/>
          <p:cNvSpPr/>
          <p:nvPr/>
        </p:nvSpPr>
        <p:spPr>
          <a:xfrm>
            <a:off x="3816474" y="3830893"/>
            <a:ext cx="1902940" cy="95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nvGrpSpPr>
          <p:cNvPr id="66" name="Group 65">
            <a:extLst>
              <a:ext uri="{FF2B5EF4-FFF2-40B4-BE49-F238E27FC236}">
                <a16:creationId xmlns:a16="http://schemas.microsoft.com/office/drawing/2014/main" id="{0EF35AE5-8C44-0C42-BFF2-B655FB1AE898}"/>
              </a:ext>
            </a:extLst>
          </p:cNvPr>
          <p:cNvGrpSpPr/>
          <p:nvPr/>
        </p:nvGrpSpPr>
        <p:grpSpPr>
          <a:xfrm>
            <a:off x="11271320" y="459872"/>
            <a:ext cx="322309" cy="223574"/>
            <a:chOff x="4495800" y="914400"/>
            <a:chExt cx="228600" cy="152400"/>
          </a:xfrm>
        </p:grpSpPr>
        <p:cxnSp>
          <p:nvCxnSpPr>
            <p:cNvPr id="67" name="Straight Connector 66">
              <a:extLst>
                <a:ext uri="{FF2B5EF4-FFF2-40B4-BE49-F238E27FC236}">
                  <a16:creationId xmlns:a16="http://schemas.microsoft.com/office/drawing/2014/main" id="{A92D70CA-CAD6-354B-90F6-2324541DC232}"/>
                </a:ext>
              </a:extLst>
            </p:cNvPr>
            <p:cNvCxnSpPr/>
            <p:nvPr/>
          </p:nvCxnSpPr>
          <p:spPr>
            <a:xfrm>
              <a:off x="4495800" y="914400"/>
              <a:ext cx="228600" cy="0"/>
            </a:xfrm>
            <a:prstGeom prst="line">
              <a:avLst/>
            </a:prstGeom>
            <a:noFill/>
            <a:ln w="19050" cap="rnd" cmpd="sng" algn="ctr">
              <a:solidFill>
                <a:srgbClr val="000000"/>
              </a:solidFill>
              <a:prstDash val="solid"/>
            </a:ln>
            <a:effectLst/>
          </p:spPr>
        </p:cxnSp>
        <p:cxnSp>
          <p:nvCxnSpPr>
            <p:cNvPr id="68" name="Straight Connector 67">
              <a:extLst>
                <a:ext uri="{FF2B5EF4-FFF2-40B4-BE49-F238E27FC236}">
                  <a16:creationId xmlns:a16="http://schemas.microsoft.com/office/drawing/2014/main" id="{5B5782FF-2B14-F04F-A167-5684B5A501F8}"/>
                </a:ext>
              </a:extLst>
            </p:cNvPr>
            <p:cNvCxnSpPr/>
            <p:nvPr/>
          </p:nvCxnSpPr>
          <p:spPr>
            <a:xfrm>
              <a:off x="4495800" y="990600"/>
              <a:ext cx="228600" cy="0"/>
            </a:xfrm>
            <a:prstGeom prst="line">
              <a:avLst/>
            </a:prstGeom>
            <a:noFill/>
            <a:ln w="19050" cap="rnd" cmpd="sng" algn="ctr">
              <a:solidFill>
                <a:srgbClr val="000000"/>
              </a:solidFill>
              <a:prstDash val="solid"/>
            </a:ln>
            <a:effectLst/>
          </p:spPr>
        </p:cxnSp>
        <p:cxnSp>
          <p:nvCxnSpPr>
            <p:cNvPr id="69" name="Straight Connector 68">
              <a:extLst>
                <a:ext uri="{FF2B5EF4-FFF2-40B4-BE49-F238E27FC236}">
                  <a16:creationId xmlns:a16="http://schemas.microsoft.com/office/drawing/2014/main" id="{BB5E20CA-9488-4E4A-8E58-E5947DC44507}"/>
                </a:ext>
              </a:extLst>
            </p:cNvPr>
            <p:cNvCxnSpPr/>
            <p:nvPr/>
          </p:nvCxnSpPr>
          <p:spPr>
            <a:xfrm>
              <a:off x="4495800" y="1066800"/>
              <a:ext cx="228600" cy="0"/>
            </a:xfrm>
            <a:prstGeom prst="line">
              <a:avLst/>
            </a:prstGeom>
            <a:noFill/>
            <a:ln w="19050" cap="rnd" cmpd="sng" algn="ctr">
              <a:solidFill>
                <a:srgbClr val="000000"/>
              </a:solidFill>
              <a:prstDash val="solid"/>
            </a:ln>
            <a:effectLst/>
          </p:spPr>
        </p:cxnSp>
      </p:grpSp>
      <p:sp>
        <p:nvSpPr>
          <p:cNvPr id="70" name="Rectangle 69">
            <a:hlinkClick r:id="rId7" action="ppaction://hlinksldjump"/>
            <a:extLst>
              <a:ext uri="{FF2B5EF4-FFF2-40B4-BE49-F238E27FC236}">
                <a16:creationId xmlns:a16="http://schemas.microsoft.com/office/drawing/2014/main" id="{9C3BCB37-B7D7-0644-8CD7-9C18A42DA843}"/>
              </a:ext>
            </a:extLst>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46" name="Picture 45">
            <a:extLst>
              <a:ext uri="{FF2B5EF4-FFF2-40B4-BE49-F238E27FC236}">
                <a16:creationId xmlns:a16="http://schemas.microsoft.com/office/drawing/2014/main" id="{A80584DD-F8C2-5B41-A553-9D53651F228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516068" y="1233714"/>
            <a:ext cx="1118468" cy="2438400"/>
          </a:xfrm>
          <a:prstGeom prst="rect">
            <a:avLst/>
          </a:prstGeom>
        </p:spPr>
      </p:pic>
      <p:pic>
        <p:nvPicPr>
          <p:cNvPr id="48" name="Picture 47">
            <a:extLst>
              <a:ext uri="{FF2B5EF4-FFF2-40B4-BE49-F238E27FC236}">
                <a16:creationId xmlns:a16="http://schemas.microsoft.com/office/drawing/2014/main" id="{FB6E7690-A71E-1644-9E9D-D4E6182806E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604736" y="4865914"/>
            <a:ext cx="978807" cy="978807"/>
          </a:xfrm>
          <a:prstGeom prst="rect">
            <a:avLst/>
          </a:prstGeom>
        </p:spPr>
      </p:pic>
    </p:spTree>
    <p:extLst>
      <p:ext uri="{BB962C8B-B14F-4D97-AF65-F5344CB8AC3E}">
        <p14:creationId xmlns:p14="http://schemas.microsoft.com/office/powerpoint/2010/main" val="1423725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1"/>
                                        </p:tgtEl>
                                        <p:attrNameLst>
                                          <p:attrName>style.visibility</p:attrName>
                                        </p:attrNameLst>
                                      </p:cBhvr>
                                      <p:to>
                                        <p:strVal val="visible"/>
                                      </p:to>
                                    </p:set>
                                    <p:animEffect transition="in" filter="wipe(down)">
                                      <p:cBhvr>
                                        <p:cTn id="7" dur="2000"/>
                                        <p:tgtEl>
                                          <p:spTgt spid="131"/>
                                        </p:tgtEl>
                                      </p:cBhvr>
                                    </p:animEffect>
                                  </p:childTnLst>
                                </p:cTn>
                              </p:par>
                              <p:par>
                                <p:cTn id="8" presetID="21" presetClass="entr" presetSubtype="1" fill="hold" grpId="0" nodeType="withEffect">
                                  <p:stCondLst>
                                    <p:cond delay="1000"/>
                                  </p:stCondLst>
                                  <p:childTnLst>
                                    <p:set>
                                      <p:cBhvr>
                                        <p:cTn id="9" dur="1" fill="hold">
                                          <p:stCondLst>
                                            <p:cond delay="0"/>
                                          </p:stCondLst>
                                        </p:cTn>
                                        <p:tgtEl>
                                          <p:spTgt spid="120"/>
                                        </p:tgtEl>
                                        <p:attrNameLst>
                                          <p:attrName>style.visibility</p:attrName>
                                        </p:attrNameLst>
                                      </p:cBhvr>
                                      <p:to>
                                        <p:strVal val="visible"/>
                                      </p:to>
                                    </p:set>
                                    <p:animEffect transition="in" filter="wheel(1)">
                                      <p:cBhvr>
                                        <p:cTn id="10" dur="1000"/>
                                        <p:tgtEl>
                                          <p:spTgt spid="120"/>
                                        </p:tgtEl>
                                      </p:cBhvr>
                                    </p:animEffect>
                                  </p:childTnLst>
                                </p:cTn>
                              </p:par>
                            </p:childTnLst>
                          </p:cTn>
                        </p:par>
                        <p:par>
                          <p:cTn id="11" fill="hold">
                            <p:stCondLst>
                              <p:cond delay="2000"/>
                            </p:stCondLst>
                            <p:childTnLst>
                              <p:par>
                                <p:cTn id="12" presetID="22" presetClass="entr" presetSubtype="8" fill="hold" nodeType="afterEffect">
                                  <p:stCondLst>
                                    <p:cond delay="0"/>
                                  </p:stCondLst>
                                  <p:childTnLst>
                                    <p:set>
                                      <p:cBhvr>
                                        <p:cTn id="13" dur="1" fill="hold">
                                          <p:stCondLst>
                                            <p:cond delay="0"/>
                                          </p:stCondLst>
                                        </p:cTn>
                                        <p:tgtEl>
                                          <p:spTgt spid="126"/>
                                        </p:tgtEl>
                                        <p:attrNameLst>
                                          <p:attrName>style.visibility</p:attrName>
                                        </p:attrNameLst>
                                      </p:cBhvr>
                                      <p:to>
                                        <p:strVal val="visible"/>
                                      </p:to>
                                    </p:set>
                                    <p:animEffect transition="in" filter="wipe(left)">
                                      <p:cBhvr>
                                        <p:cTn id="14" dur="500"/>
                                        <p:tgtEl>
                                          <p:spTgt spid="126"/>
                                        </p:tgtEl>
                                      </p:cBhvr>
                                    </p:animEffect>
                                  </p:childTnLst>
                                </p:cTn>
                              </p:par>
                              <p:par>
                                <p:cTn id="15" presetID="10" presetClass="entr" presetSubtype="0" fill="hold"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500"/>
                                        <p:tgtEl>
                                          <p:spTgt spid="44"/>
                                        </p:tgtEl>
                                      </p:cBhvr>
                                    </p:animEffect>
                                  </p:childTnLst>
                                </p:cTn>
                              </p:par>
                            </p:childTnLst>
                          </p:cTn>
                        </p:par>
                        <p:par>
                          <p:cTn id="21" fill="hold">
                            <p:stCondLst>
                              <p:cond delay="2500"/>
                            </p:stCondLst>
                            <p:childTnLst>
                              <p:par>
                                <p:cTn id="22" presetID="21" presetClass="entr" presetSubtype="1" fill="hold" grpId="0" nodeType="afterEffect">
                                  <p:stCondLst>
                                    <p:cond delay="0"/>
                                  </p:stCondLst>
                                  <p:childTnLst>
                                    <p:set>
                                      <p:cBhvr>
                                        <p:cTn id="23" dur="1" fill="hold">
                                          <p:stCondLst>
                                            <p:cond delay="0"/>
                                          </p:stCondLst>
                                        </p:cTn>
                                        <p:tgtEl>
                                          <p:spTgt spid="121"/>
                                        </p:tgtEl>
                                        <p:attrNameLst>
                                          <p:attrName>style.visibility</p:attrName>
                                        </p:attrNameLst>
                                      </p:cBhvr>
                                      <p:to>
                                        <p:strVal val="visible"/>
                                      </p:to>
                                    </p:set>
                                    <p:animEffect transition="in" filter="wheel(1)">
                                      <p:cBhvr>
                                        <p:cTn id="24" dur="1000"/>
                                        <p:tgtEl>
                                          <p:spTgt spid="121"/>
                                        </p:tgtEl>
                                      </p:cBhvr>
                                    </p:animEffect>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128"/>
                                        </p:tgtEl>
                                        <p:attrNameLst>
                                          <p:attrName>style.visibility</p:attrName>
                                        </p:attrNameLst>
                                      </p:cBhvr>
                                      <p:to>
                                        <p:strVal val="visible"/>
                                      </p:to>
                                    </p:set>
                                    <p:animEffect transition="in" filter="wipe(left)">
                                      <p:cBhvr>
                                        <p:cTn id="28" dur="500"/>
                                        <p:tgtEl>
                                          <p:spTgt spid="128"/>
                                        </p:tgtEl>
                                      </p:cBhvr>
                                    </p:animEffect>
                                  </p:childTnLst>
                                </p:cTn>
                              </p:par>
                              <p:par>
                                <p:cTn id="29" presetID="10" presetClass="entr" presetSubtype="0" fill="hold" nodeType="withEffect">
                                  <p:stCondLst>
                                    <p:cond delay="0"/>
                                  </p:stCondLst>
                                  <p:childTnLst>
                                    <p:set>
                                      <p:cBhvr>
                                        <p:cTn id="30" dur="1" fill="hold">
                                          <p:stCondLst>
                                            <p:cond delay="0"/>
                                          </p:stCondLst>
                                        </p:cTn>
                                        <p:tgtEl>
                                          <p:spTgt spid="140"/>
                                        </p:tgtEl>
                                        <p:attrNameLst>
                                          <p:attrName>style.visibility</p:attrName>
                                        </p:attrNameLst>
                                      </p:cBhvr>
                                      <p:to>
                                        <p:strVal val="visible"/>
                                      </p:to>
                                    </p:set>
                                    <p:animEffect transition="in" filter="fade">
                                      <p:cBhvr>
                                        <p:cTn id="31" dur="500"/>
                                        <p:tgtEl>
                                          <p:spTgt spid="140"/>
                                        </p:tgtEl>
                                      </p:cBhvr>
                                    </p:animEffect>
                                  </p:childTnLst>
                                </p:cTn>
                              </p:par>
                              <p:par>
                                <p:cTn id="32" presetID="10" presetClass="entr" presetSubtype="0" fill="hold" nodeType="withEffect">
                                  <p:stCondLst>
                                    <p:cond delay="0"/>
                                  </p:stCondLst>
                                  <p:childTnLst>
                                    <p:set>
                                      <p:cBhvr>
                                        <p:cTn id="33" dur="1" fill="hold">
                                          <p:stCondLst>
                                            <p:cond delay="0"/>
                                          </p:stCondLst>
                                        </p:cTn>
                                        <p:tgtEl>
                                          <p:spTgt spid="139"/>
                                        </p:tgtEl>
                                        <p:attrNameLst>
                                          <p:attrName>style.visibility</p:attrName>
                                        </p:attrNameLst>
                                      </p:cBhvr>
                                      <p:to>
                                        <p:strVal val="visible"/>
                                      </p:to>
                                    </p:set>
                                    <p:animEffect transition="in" filter="fade">
                                      <p:cBhvr>
                                        <p:cTn id="34" dur="500"/>
                                        <p:tgtEl>
                                          <p:spTgt spid="139"/>
                                        </p:tgtEl>
                                      </p:cBhvr>
                                    </p:animEffect>
                                  </p:childTnLst>
                                </p:cTn>
                              </p:par>
                              <p:par>
                                <p:cTn id="35" presetID="10" presetClass="entr" presetSubtype="0" fill="hold" nodeType="withEffect">
                                  <p:stCondLst>
                                    <p:cond delay="0"/>
                                  </p:stCondLst>
                                  <p:childTnLst>
                                    <p:set>
                                      <p:cBhvr>
                                        <p:cTn id="36" dur="1" fill="hold">
                                          <p:stCondLst>
                                            <p:cond delay="0"/>
                                          </p:stCondLst>
                                        </p:cTn>
                                        <p:tgtEl>
                                          <p:spTgt spid="141"/>
                                        </p:tgtEl>
                                        <p:attrNameLst>
                                          <p:attrName>style.visibility</p:attrName>
                                        </p:attrNameLst>
                                      </p:cBhvr>
                                      <p:to>
                                        <p:strVal val="visible"/>
                                      </p:to>
                                    </p:set>
                                    <p:animEffect transition="in" filter="fade">
                                      <p:cBhvr>
                                        <p:cTn id="37" dur="500"/>
                                        <p:tgtEl>
                                          <p:spTgt spid="1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2"/>
                                        </p:tgtEl>
                                        <p:attrNameLst>
                                          <p:attrName>style.visibility</p:attrName>
                                        </p:attrNameLst>
                                      </p:cBhvr>
                                      <p:to>
                                        <p:strVal val="visible"/>
                                      </p:to>
                                    </p:set>
                                    <p:animEffect transition="in" filter="fade">
                                      <p:cBhvr>
                                        <p:cTn id="40" dur="500"/>
                                        <p:tgtEl>
                                          <p:spTgt spid="122"/>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127"/>
                                        </p:tgtEl>
                                        <p:attrNameLst>
                                          <p:attrName>style.visibility</p:attrName>
                                        </p:attrNameLst>
                                      </p:cBhvr>
                                      <p:to>
                                        <p:strVal val="visible"/>
                                      </p:to>
                                    </p:set>
                                    <p:animEffect transition="in" filter="wipe(left)">
                                      <p:cBhvr>
                                        <p:cTn id="44" dur="500"/>
                                        <p:tgtEl>
                                          <p:spTgt spid="127"/>
                                        </p:tgtEl>
                                      </p:cBhvr>
                                    </p:animEffect>
                                  </p:childTnLst>
                                </p:cTn>
                              </p:par>
                            </p:childTnLst>
                          </p:cTn>
                        </p:par>
                        <p:par>
                          <p:cTn id="45" fill="hold">
                            <p:stCondLst>
                              <p:cond delay="4500"/>
                            </p:stCondLst>
                            <p:childTnLst>
                              <p:par>
                                <p:cTn id="46" presetID="21" presetClass="entr" presetSubtype="1" fill="hold" grpId="0" nodeType="afterEffect">
                                  <p:stCondLst>
                                    <p:cond delay="0"/>
                                  </p:stCondLst>
                                  <p:childTnLst>
                                    <p:set>
                                      <p:cBhvr>
                                        <p:cTn id="47" dur="1" fill="hold">
                                          <p:stCondLst>
                                            <p:cond delay="0"/>
                                          </p:stCondLst>
                                        </p:cTn>
                                        <p:tgtEl>
                                          <p:spTgt spid="123"/>
                                        </p:tgtEl>
                                        <p:attrNameLst>
                                          <p:attrName>style.visibility</p:attrName>
                                        </p:attrNameLst>
                                      </p:cBhvr>
                                      <p:to>
                                        <p:strVal val="visible"/>
                                      </p:to>
                                    </p:set>
                                    <p:animEffect transition="in" filter="wheel(1)">
                                      <p:cBhvr>
                                        <p:cTn id="48" dur="1000"/>
                                        <p:tgtEl>
                                          <p:spTgt spid="123"/>
                                        </p:tgtEl>
                                      </p:cBhvr>
                                    </p:animEffect>
                                  </p:childTnLst>
                                </p:cTn>
                              </p:par>
                              <p:par>
                                <p:cTn id="49" presetID="10" presetClass="entr" presetSubtype="0"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4"/>
                                        </p:tgtEl>
                                        <p:attrNameLst>
                                          <p:attrName>style.visibility</p:attrName>
                                        </p:attrNameLst>
                                      </p:cBhvr>
                                      <p:to>
                                        <p:strVal val="visible"/>
                                      </p:to>
                                    </p:set>
                                    <p:animEffect transition="in" filter="fade">
                                      <p:cBhvr>
                                        <p:cTn id="54"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120" grpId="0" animBg="1"/>
      <p:bldP spid="44" grpId="0"/>
      <p:bldP spid="121" grpId="0" animBg="1"/>
      <p:bldP spid="122" grpId="0"/>
      <p:bldP spid="1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216680" cy="6858000"/>
          </a:xfrm>
          <a:prstGeom prst="rect">
            <a:avLst/>
          </a:prstGeom>
        </p:spPr>
      </p:pic>
      <p:sp>
        <p:nvSpPr>
          <p:cNvPr id="2" name="Text Placeholder 1"/>
          <p:cNvSpPr>
            <a:spLocks noGrp="1"/>
          </p:cNvSpPr>
          <p:nvPr>
            <p:ph type="body" sz="quarter" idx="10"/>
          </p:nvPr>
        </p:nvSpPr>
        <p:spPr>
          <a:xfrm>
            <a:off x="471600" y="1076399"/>
            <a:ext cx="4737214" cy="5169279"/>
          </a:xfrm>
        </p:spPr>
        <p:txBody>
          <a:bodyPr/>
          <a:lstStyle/>
          <a:p>
            <a:r>
              <a:rPr lang="en-GB" dirty="0">
                <a:solidFill>
                  <a:schemeClr val="bg1"/>
                </a:solidFill>
              </a:rPr>
              <a:t>Introducing the Telemedicine Toolkit based on the Ghana model </a:t>
            </a:r>
          </a:p>
        </p:txBody>
      </p:sp>
      <p:grpSp>
        <p:nvGrpSpPr>
          <p:cNvPr id="3" name="Group 2"/>
          <p:cNvGrpSpPr/>
          <p:nvPr/>
        </p:nvGrpSpPr>
        <p:grpSpPr>
          <a:xfrm>
            <a:off x="553844" y="908759"/>
            <a:ext cx="5620077" cy="73175"/>
            <a:chOff x="553844" y="-455342"/>
            <a:chExt cx="5620077" cy="73175"/>
          </a:xfrm>
        </p:grpSpPr>
        <p:grpSp>
          <p:nvGrpSpPr>
            <p:cNvPr id="4" name="Group 3"/>
            <p:cNvGrpSpPr/>
            <p:nvPr/>
          </p:nvGrpSpPr>
          <p:grpSpPr>
            <a:xfrm>
              <a:off x="553844" y="-455342"/>
              <a:ext cx="681567" cy="73175"/>
              <a:chOff x="1828800" y="5858934"/>
              <a:chExt cx="681567" cy="73175"/>
            </a:xfrm>
          </p:grpSpPr>
          <p:sp>
            <p:nvSpPr>
              <p:cNvPr id="40" name="Oval 3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 name="Group 4"/>
            <p:cNvGrpSpPr/>
            <p:nvPr/>
          </p:nvGrpSpPr>
          <p:grpSpPr>
            <a:xfrm>
              <a:off x="1376929" y="-455342"/>
              <a:ext cx="681567" cy="73175"/>
              <a:chOff x="1828800" y="5858934"/>
              <a:chExt cx="681567" cy="73175"/>
            </a:xfrm>
          </p:grpSpPr>
          <p:sp>
            <p:nvSpPr>
              <p:cNvPr id="36" name="Oval 3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 name="Group 5"/>
            <p:cNvGrpSpPr/>
            <p:nvPr/>
          </p:nvGrpSpPr>
          <p:grpSpPr>
            <a:xfrm>
              <a:off x="2200014" y="-455342"/>
              <a:ext cx="681567" cy="73175"/>
              <a:chOff x="1828800" y="5858934"/>
              <a:chExt cx="681567" cy="73175"/>
            </a:xfrm>
          </p:grpSpPr>
          <p:sp>
            <p:nvSpPr>
              <p:cNvPr id="32" name="Oval 3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 name="Group 6"/>
            <p:cNvGrpSpPr/>
            <p:nvPr/>
          </p:nvGrpSpPr>
          <p:grpSpPr>
            <a:xfrm>
              <a:off x="3023099" y="-455342"/>
              <a:ext cx="681567" cy="73175"/>
              <a:chOff x="1828800" y="5858934"/>
              <a:chExt cx="681567" cy="73175"/>
            </a:xfrm>
          </p:grpSpPr>
          <p:sp>
            <p:nvSpPr>
              <p:cNvPr id="28" name="Oval 27"/>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3846184" y="-455342"/>
              <a:ext cx="681567" cy="73175"/>
              <a:chOff x="1828800" y="5858934"/>
              <a:chExt cx="681567" cy="73175"/>
            </a:xfrm>
          </p:grpSpPr>
          <p:sp>
            <p:nvSpPr>
              <p:cNvPr id="24" name="Oval 23"/>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Oval 25"/>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4669269" y="-455342"/>
              <a:ext cx="681567" cy="73175"/>
              <a:chOff x="1828800" y="5858934"/>
              <a:chExt cx="681567" cy="73175"/>
            </a:xfrm>
          </p:grpSpPr>
          <p:sp>
            <p:nvSpPr>
              <p:cNvPr id="20" name="Oval 19"/>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Oval 20"/>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Oval 22"/>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5492354" y="-455342"/>
              <a:ext cx="681567" cy="73175"/>
              <a:chOff x="1828800" y="5858934"/>
              <a:chExt cx="681567" cy="73175"/>
            </a:xfrm>
          </p:grpSpPr>
          <p:sp>
            <p:nvSpPr>
              <p:cNvPr id="16" name="Oval 1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Oval 1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 name="Oval 1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Oval 1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77" name="TextBox 76"/>
          <p:cNvSpPr txBox="1"/>
          <p:nvPr/>
        </p:nvSpPr>
        <p:spPr>
          <a:xfrm>
            <a:off x="475560" y="522626"/>
            <a:ext cx="3234306" cy="230832"/>
          </a:xfrm>
          <a:prstGeom prst="rect">
            <a:avLst/>
          </a:prstGeom>
          <a:noFill/>
        </p:spPr>
        <p:txBody>
          <a:bodyPr wrap="square" rtlCol="0">
            <a:spAutoFit/>
          </a:bodyPr>
          <a:lstStyle/>
          <a:p>
            <a:r>
              <a:rPr lang="en-US" sz="900" b="1" dirty="0">
                <a:solidFill>
                  <a:schemeClr val="bg1"/>
                </a:solidFill>
                <a:latin typeface="Arial" panose="020B0604020202020204" pitchFamily="34" charset="0"/>
                <a:ea typeface="Volta Modern Text 75" charset="0"/>
                <a:cs typeface="Arial" panose="020B0604020202020204" pitchFamily="34" charset="0"/>
              </a:rPr>
              <a:t>Interactive Ghana Telemedicine Toolkit</a:t>
            </a:r>
          </a:p>
        </p:txBody>
      </p:sp>
    </p:spTree>
    <p:extLst>
      <p:ext uri="{BB962C8B-B14F-4D97-AF65-F5344CB8AC3E}">
        <p14:creationId xmlns:p14="http://schemas.microsoft.com/office/powerpoint/2010/main" val="20937912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1600" y="1076400"/>
            <a:ext cx="5299280" cy="2591360"/>
          </a:xfrm>
        </p:spPr>
        <p:txBody>
          <a:bodyPr/>
          <a:lstStyle/>
          <a:p>
            <a:r>
              <a:rPr lang="en-GB" dirty="0"/>
              <a:t>The Telemedicine Toolkit leverages digital solutions to improve access to healthcare</a:t>
            </a:r>
          </a:p>
        </p:txBody>
      </p:sp>
      <p:grpSp>
        <p:nvGrpSpPr>
          <p:cNvPr id="3" name="Group 2"/>
          <p:cNvGrpSpPr/>
          <p:nvPr/>
        </p:nvGrpSpPr>
        <p:grpSpPr>
          <a:xfrm>
            <a:off x="553844" y="908759"/>
            <a:ext cx="5620077" cy="73175"/>
            <a:chOff x="553844" y="-455342"/>
            <a:chExt cx="5620077" cy="73175"/>
          </a:xfrm>
        </p:grpSpPr>
        <p:grpSp>
          <p:nvGrpSpPr>
            <p:cNvPr id="4" name="Group 3"/>
            <p:cNvGrpSpPr/>
            <p:nvPr/>
          </p:nvGrpSpPr>
          <p:grpSpPr>
            <a:xfrm>
              <a:off x="553844" y="-455342"/>
              <a:ext cx="681567" cy="73175"/>
              <a:chOff x="1828800" y="5858934"/>
              <a:chExt cx="681567" cy="73175"/>
            </a:xfrm>
          </p:grpSpPr>
          <p:sp>
            <p:nvSpPr>
              <p:cNvPr id="40" name="Oval 3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 name="Group 4"/>
            <p:cNvGrpSpPr/>
            <p:nvPr/>
          </p:nvGrpSpPr>
          <p:grpSpPr>
            <a:xfrm>
              <a:off x="1376929" y="-455342"/>
              <a:ext cx="681567" cy="73175"/>
              <a:chOff x="1828800" y="5858934"/>
              <a:chExt cx="681567" cy="73175"/>
            </a:xfrm>
          </p:grpSpPr>
          <p:sp>
            <p:nvSpPr>
              <p:cNvPr id="36" name="Oval 3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 name="Group 5"/>
            <p:cNvGrpSpPr/>
            <p:nvPr/>
          </p:nvGrpSpPr>
          <p:grpSpPr>
            <a:xfrm>
              <a:off x="2200014" y="-455342"/>
              <a:ext cx="681567" cy="73175"/>
              <a:chOff x="1828800" y="5858934"/>
              <a:chExt cx="681567" cy="73175"/>
            </a:xfrm>
          </p:grpSpPr>
          <p:sp>
            <p:nvSpPr>
              <p:cNvPr id="32" name="Oval 3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 name="Group 6"/>
            <p:cNvGrpSpPr/>
            <p:nvPr/>
          </p:nvGrpSpPr>
          <p:grpSpPr>
            <a:xfrm>
              <a:off x="3023099" y="-455342"/>
              <a:ext cx="681567" cy="73175"/>
              <a:chOff x="1828800" y="5858934"/>
              <a:chExt cx="681567" cy="73175"/>
            </a:xfrm>
          </p:grpSpPr>
          <p:sp>
            <p:nvSpPr>
              <p:cNvPr id="28" name="Oval 27"/>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3846184" y="-455342"/>
              <a:ext cx="681567" cy="73175"/>
              <a:chOff x="1828800" y="5858934"/>
              <a:chExt cx="681567" cy="73175"/>
            </a:xfrm>
          </p:grpSpPr>
          <p:sp>
            <p:nvSpPr>
              <p:cNvPr id="24" name="Oval 23"/>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Oval 25"/>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4669269" y="-455342"/>
              <a:ext cx="681567" cy="73175"/>
              <a:chOff x="1828800" y="5858934"/>
              <a:chExt cx="681567" cy="73175"/>
            </a:xfrm>
          </p:grpSpPr>
          <p:sp>
            <p:nvSpPr>
              <p:cNvPr id="20" name="Oval 19"/>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Oval 20"/>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Oval 22"/>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5492354" y="-455342"/>
              <a:ext cx="681567" cy="73175"/>
              <a:chOff x="1828800" y="5858934"/>
              <a:chExt cx="681567" cy="73175"/>
            </a:xfrm>
          </p:grpSpPr>
          <p:sp>
            <p:nvSpPr>
              <p:cNvPr id="16" name="Oval 1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Oval 1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 name="Oval 1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Oval 1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47" name="TextBox 46"/>
          <p:cNvSpPr txBox="1"/>
          <p:nvPr/>
        </p:nvSpPr>
        <p:spPr>
          <a:xfrm>
            <a:off x="485122" y="2579149"/>
            <a:ext cx="5291564" cy="1200329"/>
          </a:xfrm>
          <a:prstGeom prst="rect">
            <a:avLst/>
          </a:prstGeom>
          <a:noFill/>
        </p:spPr>
        <p:txBody>
          <a:bodyPr wrap="square" rtlCol="0">
            <a:spAutoFit/>
          </a:bodyPr>
          <a:lstStyle/>
          <a:p>
            <a:pPr marL="285750" lvl="1" indent="-285750">
              <a:spcBef>
                <a:spcPts val="1000"/>
              </a:spcBef>
              <a:spcAft>
                <a:spcPts val="600"/>
              </a:spcAft>
              <a:buFont typeface="Arial" charset="0"/>
              <a:buChar char="•"/>
            </a:pPr>
            <a:r>
              <a:rPr lang="en-US" dirty="0">
                <a:latin typeface="Arial" panose="020B0604020202020204" pitchFamily="34" charset="0"/>
                <a:ea typeface="Volta Modern Text 55 Roman" charset="0"/>
                <a:cs typeface="Arial" panose="020B0604020202020204" pitchFamily="34" charset="0"/>
              </a:rPr>
              <a:t>Step-by-step guide to implement a telemedicine model in a country that has </a:t>
            </a:r>
            <a:br>
              <a:rPr lang="en-US" dirty="0">
                <a:latin typeface="Arial" panose="020B0604020202020204" pitchFamily="34" charset="0"/>
                <a:ea typeface="Volta Modern Text 55 Roman" charset="0"/>
                <a:cs typeface="Arial" panose="020B0604020202020204" pitchFamily="34" charset="0"/>
              </a:rPr>
            </a:br>
            <a:r>
              <a:rPr lang="en-US" dirty="0">
                <a:latin typeface="Arial" panose="020B0604020202020204" pitchFamily="34" charset="0"/>
                <a:ea typeface="Volta Modern Text 55 Roman" charset="0"/>
                <a:cs typeface="Arial" panose="020B0604020202020204" pitchFamily="34" charset="0"/>
              </a:rPr>
              <a:t>similar healthcare constraints and shared </a:t>
            </a:r>
            <a:br>
              <a:rPr lang="en-US" dirty="0">
                <a:latin typeface="Arial" panose="020B0604020202020204" pitchFamily="34" charset="0"/>
                <a:ea typeface="Volta Modern Text 55 Roman" charset="0"/>
                <a:cs typeface="Arial" panose="020B0604020202020204" pitchFamily="34" charset="0"/>
              </a:rPr>
            </a:br>
            <a:r>
              <a:rPr lang="en-US" dirty="0">
                <a:latin typeface="Arial" panose="020B0604020202020204" pitchFamily="34" charset="0"/>
                <a:ea typeface="Volta Modern Text 55 Roman" charset="0"/>
                <a:cs typeface="Arial" panose="020B0604020202020204" pitchFamily="34" charset="0"/>
              </a:rPr>
              <a:t>vision as Ghana</a:t>
            </a:r>
          </a:p>
        </p:txBody>
      </p:sp>
      <p:sp>
        <p:nvSpPr>
          <p:cNvPr id="45" name="Rectangle 44"/>
          <p:cNvSpPr/>
          <p:nvPr/>
        </p:nvSpPr>
        <p:spPr>
          <a:xfrm>
            <a:off x="8879840" y="6085840"/>
            <a:ext cx="3312160" cy="7721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46" name="Picture 4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3734" y="1149905"/>
            <a:ext cx="5502200" cy="5465464"/>
          </a:xfrm>
          <a:prstGeom prst="rect">
            <a:avLst/>
          </a:prstGeom>
        </p:spPr>
      </p:pic>
      <p:grpSp>
        <p:nvGrpSpPr>
          <p:cNvPr id="49" name="Group 48">
            <a:extLst>
              <a:ext uri="{FF2B5EF4-FFF2-40B4-BE49-F238E27FC236}">
                <a16:creationId xmlns:a16="http://schemas.microsoft.com/office/drawing/2014/main" id="{64E834E5-F310-3245-9F57-012612D2A7C1}"/>
              </a:ext>
            </a:extLst>
          </p:cNvPr>
          <p:cNvGrpSpPr/>
          <p:nvPr/>
        </p:nvGrpSpPr>
        <p:grpSpPr>
          <a:xfrm>
            <a:off x="11271320" y="459872"/>
            <a:ext cx="322309" cy="223574"/>
            <a:chOff x="4495800" y="914400"/>
            <a:chExt cx="228600" cy="152400"/>
          </a:xfrm>
        </p:grpSpPr>
        <p:cxnSp>
          <p:nvCxnSpPr>
            <p:cNvPr id="50" name="Straight Connector 49">
              <a:extLst>
                <a:ext uri="{FF2B5EF4-FFF2-40B4-BE49-F238E27FC236}">
                  <a16:creationId xmlns:a16="http://schemas.microsoft.com/office/drawing/2014/main" id="{910476C4-5300-B240-91E8-52CE1C8C5ED0}"/>
                </a:ext>
              </a:extLst>
            </p:cNvPr>
            <p:cNvCxnSpPr/>
            <p:nvPr/>
          </p:nvCxnSpPr>
          <p:spPr>
            <a:xfrm>
              <a:off x="4495800" y="914400"/>
              <a:ext cx="228600" cy="0"/>
            </a:xfrm>
            <a:prstGeom prst="line">
              <a:avLst/>
            </a:prstGeom>
            <a:noFill/>
            <a:ln w="19050" cap="rnd" cmpd="sng" algn="ctr">
              <a:solidFill>
                <a:srgbClr val="000000"/>
              </a:solidFill>
              <a:prstDash val="solid"/>
            </a:ln>
            <a:effectLst/>
          </p:spPr>
        </p:cxnSp>
        <p:cxnSp>
          <p:nvCxnSpPr>
            <p:cNvPr id="51" name="Straight Connector 50">
              <a:extLst>
                <a:ext uri="{FF2B5EF4-FFF2-40B4-BE49-F238E27FC236}">
                  <a16:creationId xmlns:a16="http://schemas.microsoft.com/office/drawing/2014/main" id="{D0E5673F-E06F-3841-87CC-308178A375E8}"/>
                </a:ext>
              </a:extLst>
            </p:cNvPr>
            <p:cNvCxnSpPr/>
            <p:nvPr/>
          </p:nvCxnSpPr>
          <p:spPr>
            <a:xfrm>
              <a:off x="4495800" y="990600"/>
              <a:ext cx="228600" cy="0"/>
            </a:xfrm>
            <a:prstGeom prst="line">
              <a:avLst/>
            </a:prstGeom>
            <a:noFill/>
            <a:ln w="19050" cap="rnd" cmpd="sng" algn="ctr">
              <a:solidFill>
                <a:srgbClr val="000000"/>
              </a:solidFill>
              <a:prstDash val="solid"/>
            </a:ln>
            <a:effectLst/>
          </p:spPr>
        </p:cxnSp>
        <p:cxnSp>
          <p:nvCxnSpPr>
            <p:cNvPr id="52" name="Straight Connector 51">
              <a:extLst>
                <a:ext uri="{FF2B5EF4-FFF2-40B4-BE49-F238E27FC236}">
                  <a16:creationId xmlns:a16="http://schemas.microsoft.com/office/drawing/2014/main" id="{642F1B0A-7470-EC4B-A142-3679376EAA5F}"/>
                </a:ext>
              </a:extLst>
            </p:cNvPr>
            <p:cNvCxnSpPr/>
            <p:nvPr/>
          </p:nvCxnSpPr>
          <p:spPr>
            <a:xfrm>
              <a:off x="4495800" y="1066800"/>
              <a:ext cx="228600" cy="0"/>
            </a:xfrm>
            <a:prstGeom prst="line">
              <a:avLst/>
            </a:prstGeom>
            <a:noFill/>
            <a:ln w="19050" cap="rnd" cmpd="sng" algn="ctr">
              <a:solidFill>
                <a:srgbClr val="000000"/>
              </a:solidFill>
              <a:prstDash val="solid"/>
            </a:ln>
            <a:effectLst/>
          </p:spPr>
        </p:cxnSp>
      </p:grpSp>
      <p:sp>
        <p:nvSpPr>
          <p:cNvPr id="53" name="Rectangle 52">
            <a:hlinkClick r:id="rId4" action="ppaction://hlinksldjump"/>
            <a:extLst>
              <a:ext uri="{FF2B5EF4-FFF2-40B4-BE49-F238E27FC236}">
                <a16:creationId xmlns:a16="http://schemas.microsoft.com/office/drawing/2014/main" id="{6DB86DE0-44D8-F642-B688-806EE9E97CE5}"/>
              </a:ext>
            </a:extLst>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8522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C160777-A7E7-E249-B0A8-322C398F085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617029" y="1052711"/>
            <a:ext cx="6421291" cy="5033043"/>
          </a:xfrm>
          <a:prstGeom prst="rect">
            <a:avLst/>
          </a:prstGeom>
        </p:spPr>
      </p:pic>
      <p:sp>
        <p:nvSpPr>
          <p:cNvPr id="2" name="Text Placeholder 1"/>
          <p:cNvSpPr>
            <a:spLocks noGrp="1"/>
          </p:cNvSpPr>
          <p:nvPr>
            <p:ph type="body" sz="quarter" idx="10"/>
          </p:nvPr>
        </p:nvSpPr>
        <p:spPr>
          <a:xfrm>
            <a:off x="471600" y="1076400"/>
            <a:ext cx="8987360" cy="1088302"/>
          </a:xfrm>
        </p:spPr>
        <p:txBody>
          <a:bodyPr/>
          <a:lstStyle/>
          <a:p>
            <a:r>
              <a:rPr lang="en-GB" dirty="0"/>
              <a:t>Resources available in the Toolkit (1 of 3)</a:t>
            </a:r>
          </a:p>
        </p:txBody>
      </p:sp>
      <p:grpSp>
        <p:nvGrpSpPr>
          <p:cNvPr id="3" name="Group 2"/>
          <p:cNvGrpSpPr/>
          <p:nvPr/>
        </p:nvGrpSpPr>
        <p:grpSpPr>
          <a:xfrm>
            <a:off x="553844" y="908759"/>
            <a:ext cx="5620077" cy="73175"/>
            <a:chOff x="553844" y="-455342"/>
            <a:chExt cx="5620077" cy="73175"/>
          </a:xfrm>
        </p:grpSpPr>
        <p:grpSp>
          <p:nvGrpSpPr>
            <p:cNvPr id="4" name="Group 3"/>
            <p:cNvGrpSpPr/>
            <p:nvPr/>
          </p:nvGrpSpPr>
          <p:grpSpPr>
            <a:xfrm>
              <a:off x="553844" y="-455342"/>
              <a:ext cx="681567" cy="73175"/>
              <a:chOff x="1828800" y="5858934"/>
              <a:chExt cx="681567" cy="73175"/>
            </a:xfrm>
          </p:grpSpPr>
          <p:sp>
            <p:nvSpPr>
              <p:cNvPr id="40" name="Oval 3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 name="Group 4"/>
            <p:cNvGrpSpPr/>
            <p:nvPr/>
          </p:nvGrpSpPr>
          <p:grpSpPr>
            <a:xfrm>
              <a:off x="1376929" y="-455342"/>
              <a:ext cx="681567" cy="73175"/>
              <a:chOff x="1828800" y="5858934"/>
              <a:chExt cx="681567" cy="73175"/>
            </a:xfrm>
          </p:grpSpPr>
          <p:sp>
            <p:nvSpPr>
              <p:cNvPr id="36" name="Oval 3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 name="Group 5"/>
            <p:cNvGrpSpPr/>
            <p:nvPr/>
          </p:nvGrpSpPr>
          <p:grpSpPr>
            <a:xfrm>
              <a:off x="2200014" y="-455342"/>
              <a:ext cx="681567" cy="73175"/>
              <a:chOff x="1828800" y="5858934"/>
              <a:chExt cx="681567" cy="73175"/>
            </a:xfrm>
          </p:grpSpPr>
          <p:sp>
            <p:nvSpPr>
              <p:cNvPr id="32" name="Oval 3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 name="Group 6"/>
            <p:cNvGrpSpPr/>
            <p:nvPr/>
          </p:nvGrpSpPr>
          <p:grpSpPr>
            <a:xfrm>
              <a:off x="3023099" y="-455342"/>
              <a:ext cx="681567" cy="73175"/>
              <a:chOff x="1828800" y="5858934"/>
              <a:chExt cx="681567" cy="73175"/>
            </a:xfrm>
          </p:grpSpPr>
          <p:sp>
            <p:nvSpPr>
              <p:cNvPr id="28" name="Oval 27"/>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3846184" y="-455342"/>
              <a:ext cx="681567" cy="73175"/>
              <a:chOff x="1828800" y="5858934"/>
              <a:chExt cx="681567" cy="73175"/>
            </a:xfrm>
          </p:grpSpPr>
          <p:sp>
            <p:nvSpPr>
              <p:cNvPr id="24" name="Oval 23"/>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Oval 25"/>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4669269" y="-455342"/>
              <a:ext cx="681567" cy="73175"/>
              <a:chOff x="1828800" y="5858934"/>
              <a:chExt cx="681567" cy="73175"/>
            </a:xfrm>
          </p:grpSpPr>
          <p:sp>
            <p:nvSpPr>
              <p:cNvPr id="20" name="Oval 19"/>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Oval 20"/>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Oval 22"/>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5492354" y="-455342"/>
              <a:ext cx="681567" cy="73175"/>
              <a:chOff x="1828800" y="5858934"/>
              <a:chExt cx="681567" cy="73175"/>
            </a:xfrm>
          </p:grpSpPr>
          <p:sp>
            <p:nvSpPr>
              <p:cNvPr id="16" name="Oval 1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Oval 1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 name="Oval 1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Oval 1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48" name="TextBox 47"/>
          <p:cNvSpPr txBox="1"/>
          <p:nvPr/>
        </p:nvSpPr>
        <p:spPr>
          <a:xfrm>
            <a:off x="477521" y="2058269"/>
            <a:ext cx="2245359" cy="276999"/>
          </a:xfrm>
          <a:prstGeom prst="rect">
            <a:avLst/>
          </a:prstGeom>
          <a:noFill/>
        </p:spPr>
        <p:txBody>
          <a:bodyPr wrap="square" numCol="1" spcCol="360000" rtlCol="0">
            <a:spAutoFit/>
          </a:bodyPr>
          <a:lstStyle/>
          <a:p>
            <a:pPr marL="0" lvl="1">
              <a:spcBef>
                <a:spcPts val="1000"/>
              </a:spcBef>
              <a:spcAft>
                <a:spcPts val="600"/>
              </a:spcAft>
            </a:pPr>
            <a:r>
              <a:rPr lang="en-US" sz="1200" b="1" dirty="0">
                <a:latin typeface="Arial" panose="020B0604020202020204" pitchFamily="34" charset="0"/>
                <a:ea typeface="Volta Modern Text 75" charset="0"/>
                <a:cs typeface="Arial" panose="020B0604020202020204" pitchFamily="34" charset="0"/>
              </a:rPr>
              <a:t>High-level overview</a:t>
            </a:r>
          </a:p>
        </p:txBody>
      </p:sp>
      <p:pic>
        <p:nvPicPr>
          <p:cNvPr id="47" name="Picture 4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6031" y="2570728"/>
            <a:ext cx="3449411" cy="1941944"/>
          </a:xfrm>
          <a:prstGeom prst="rect">
            <a:avLst/>
          </a:prstGeom>
          <a:ln>
            <a:solidFill>
              <a:schemeClr val="bg1">
                <a:lumMod val="85000"/>
              </a:schemeClr>
            </a:solidFill>
          </a:ln>
        </p:spPr>
      </p:pic>
      <p:sp>
        <p:nvSpPr>
          <p:cNvPr id="50" name="TextBox 49"/>
          <p:cNvSpPr txBox="1"/>
          <p:nvPr/>
        </p:nvSpPr>
        <p:spPr>
          <a:xfrm>
            <a:off x="4185921" y="2058269"/>
            <a:ext cx="2225039" cy="461665"/>
          </a:xfrm>
          <a:prstGeom prst="rect">
            <a:avLst/>
          </a:prstGeom>
          <a:noFill/>
        </p:spPr>
        <p:txBody>
          <a:bodyPr wrap="square" numCol="1" spcCol="360000" rtlCol="0">
            <a:spAutoFit/>
          </a:bodyPr>
          <a:lstStyle/>
          <a:p>
            <a:pPr marL="0" lvl="1">
              <a:spcBef>
                <a:spcPts val="1000"/>
              </a:spcBef>
              <a:spcAft>
                <a:spcPts val="600"/>
              </a:spcAft>
            </a:pPr>
            <a:r>
              <a:rPr lang="en-US" sz="1200" b="1" dirty="0">
                <a:latin typeface="Arial" panose="020B0604020202020204" pitchFamily="34" charset="0"/>
                <a:ea typeface="Volta Modern Text 75" charset="0"/>
                <a:cs typeface="Arial" panose="020B0604020202020204" pitchFamily="34" charset="0"/>
              </a:rPr>
              <a:t>Interactive </a:t>
            </a:r>
            <a:br>
              <a:rPr lang="en-US" sz="1200" b="1" dirty="0">
                <a:latin typeface="Arial" panose="020B0604020202020204" pitchFamily="34" charset="0"/>
                <a:ea typeface="Volta Modern Text 75" charset="0"/>
                <a:cs typeface="Arial" panose="020B0604020202020204" pitchFamily="34" charset="0"/>
              </a:rPr>
            </a:br>
            <a:r>
              <a:rPr lang="en-US" sz="1200" b="1" dirty="0">
                <a:latin typeface="Arial" panose="020B0604020202020204" pitchFamily="34" charset="0"/>
                <a:ea typeface="Volta Modern Text 75" charset="0"/>
                <a:cs typeface="Arial" panose="020B0604020202020204" pitchFamily="34" charset="0"/>
              </a:rPr>
              <a:t>Implementation guide</a:t>
            </a:r>
          </a:p>
        </p:txBody>
      </p:sp>
      <p:pic>
        <p:nvPicPr>
          <p:cNvPr id="46" name="Picture 4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74675" y="2565996"/>
            <a:ext cx="2766859" cy="1956836"/>
          </a:xfrm>
          <a:prstGeom prst="rect">
            <a:avLst/>
          </a:prstGeom>
        </p:spPr>
      </p:pic>
      <p:pic>
        <p:nvPicPr>
          <p:cNvPr id="57" name="Picture 5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44430" y="2571192"/>
            <a:ext cx="3442781" cy="1936564"/>
          </a:xfrm>
          <a:prstGeom prst="rect">
            <a:avLst/>
          </a:prstGeom>
          <a:ln>
            <a:solidFill>
              <a:schemeClr val="bg1">
                <a:lumMod val="85000"/>
              </a:schemeClr>
            </a:solidFill>
          </a:ln>
        </p:spPr>
      </p:pic>
      <p:pic>
        <p:nvPicPr>
          <p:cNvPr id="56" name="Picture 5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7767" y="2571120"/>
            <a:ext cx="3442781" cy="1941944"/>
          </a:xfrm>
          <a:prstGeom prst="rect">
            <a:avLst/>
          </a:prstGeom>
          <a:ln>
            <a:solidFill>
              <a:schemeClr val="bg1">
                <a:lumMod val="85000"/>
              </a:schemeClr>
            </a:solidFill>
          </a:ln>
        </p:spPr>
      </p:pic>
      <p:grpSp>
        <p:nvGrpSpPr>
          <p:cNvPr id="51" name="Group 50">
            <a:extLst>
              <a:ext uri="{FF2B5EF4-FFF2-40B4-BE49-F238E27FC236}">
                <a16:creationId xmlns:a16="http://schemas.microsoft.com/office/drawing/2014/main" id="{37E382A0-B92D-5646-BF28-F11DCD53F48A}"/>
              </a:ext>
            </a:extLst>
          </p:cNvPr>
          <p:cNvGrpSpPr/>
          <p:nvPr/>
        </p:nvGrpSpPr>
        <p:grpSpPr>
          <a:xfrm>
            <a:off x="11271320" y="459872"/>
            <a:ext cx="322309" cy="223574"/>
            <a:chOff x="4495800" y="914400"/>
            <a:chExt cx="228600" cy="152400"/>
          </a:xfrm>
        </p:grpSpPr>
        <p:cxnSp>
          <p:nvCxnSpPr>
            <p:cNvPr id="52" name="Straight Connector 51">
              <a:extLst>
                <a:ext uri="{FF2B5EF4-FFF2-40B4-BE49-F238E27FC236}">
                  <a16:creationId xmlns:a16="http://schemas.microsoft.com/office/drawing/2014/main" id="{E00FEA2D-67F9-0D4E-953E-5A08B5628E91}"/>
                </a:ext>
              </a:extLst>
            </p:cNvPr>
            <p:cNvCxnSpPr/>
            <p:nvPr/>
          </p:nvCxnSpPr>
          <p:spPr>
            <a:xfrm>
              <a:off x="4495800" y="914400"/>
              <a:ext cx="228600" cy="0"/>
            </a:xfrm>
            <a:prstGeom prst="line">
              <a:avLst/>
            </a:prstGeom>
            <a:noFill/>
            <a:ln w="19050" cap="rnd" cmpd="sng" algn="ctr">
              <a:solidFill>
                <a:srgbClr val="000000"/>
              </a:solidFill>
              <a:prstDash val="solid"/>
            </a:ln>
            <a:effectLst/>
          </p:spPr>
        </p:cxnSp>
        <p:cxnSp>
          <p:nvCxnSpPr>
            <p:cNvPr id="53" name="Straight Connector 52">
              <a:extLst>
                <a:ext uri="{FF2B5EF4-FFF2-40B4-BE49-F238E27FC236}">
                  <a16:creationId xmlns:a16="http://schemas.microsoft.com/office/drawing/2014/main" id="{2352C673-7D40-D742-8D14-08E331F3D0FC}"/>
                </a:ext>
              </a:extLst>
            </p:cNvPr>
            <p:cNvCxnSpPr/>
            <p:nvPr/>
          </p:nvCxnSpPr>
          <p:spPr>
            <a:xfrm>
              <a:off x="4495800" y="990600"/>
              <a:ext cx="228600" cy="0"/>
            </a:xfrm>
            <a:prstGeom prst="line">
              <a:avLst/>
            </a:prstGeom>
            <a:noFill/>
            <a:ln w="19050" cap="rnd" cmpd="sng" algn="ctr">
              <a:solidFill>
                <a:srgbClr val="000000"/>
              </a:solidFill>
              <a:prstDash val="solid"/>
            </a:ln>
            <a:effectLst/>
          </p:spPr>
        </p:cxnSp>
        <p:cxnSp>
          <p:nvCxnSpPr>
            <p:cNvPr id="54" name="Straight Connector 53">
              <a:extLst>
                <a:ext uri="{FF2B5EF4-FFF2-40B4-BE49-F238E27FC236}">
                  <a16:creationId xmlns:a16="http://schemas.microsoft.com/office/drawing/2014/main" id="{B59A07B0-B975-3549-ABE6-51A4BB1EC9BA}"/>
                </a:ext>
              </a:extLst>
            </p:cNvPr>
            <p:cNvCxnSpPr/>
            <p:nvPr/>
          </p:nvCxnSpPr>
          <p:spPr>
            <a:xfrm>
              <a:off x="4495800" y="1066800"/>
              <a:ext cx="228600" cy="0"/>
            </a:xfrm>
            <a:prstGeom prst="line">
              <a:avLst/>
            </a:prstGeom>
            <a:noFill/>
            <a:ln w="19050" cap="rnd" cmpd="sng" algn="ctr">
              <a:solidFill>
                <a:srgbClr val="000000"/>
              </a:solidFill>
              <a:prstDash val="solid"/>
            </a:ln>
            <a:effectLst/>
          </p:spPr>
        </p:cxnSp>
      </p:grpSp>
      <p:sp>
        <p:nvSpPr>
          <p:cNvPr id="55" name="Rectangle 54">
            <a:hlinkClick r:id="rId8" action="ppaction://hlinksldjump"/>
            <a:extLst>
              <a:ext uri="{FF2B5EF4-FFF2-40B4-BE49-F238E27FC236}">
                <a16:creationId xmlns:a16="http://schemas.microsoft.com/office/drawing/2014/main" id="{0680F499-DABC-3F42-A0F1-DDC2CE0A342C}"/>
              </a:ext>
            </a:extLst>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7896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500"/>
                                        <p:tgtEl>
                                          <p:spTgt spid="50"/>
                                        </p:tgtEl>
                                      </p:cBhvr>
                                    </p:animEffect>
                                  </p:childTnLst>
                                </p:cTn>
                              </p:par>
                              <p:par>
                                <p:cTn id="15" presetID="10" presetClass="entr" presetSubtype="0"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500"/>
                                        <p:tgtEl>
                                          <p:spTgt spid="46"/>
                                        </p:tgtEl>
                                      </p:cBhvr>
                                    </p:animEffect>
                                  </p:childTnLst>
                                </p:cTn>
                              </p:par>
                              <p:par>
                                <p:cTn id="18" presetID="10" presetClass="entr" presetSubtype="0" fill="hold" nodeType="withEffect">
                                  <p:stCondLst>
                                    <p:cond delay="1500"/>
                                  </p:stCondLst>
                                  <p:childTnLst>
                                    <p:set>
                                      <p:cBhvr>
                                        <p:cTn id="19" dur="1" fill="hold">
                                          <p:stCondLst>
                                            <p:cond delay="0"/>
                                          </p:stCondLst>
                                        </p:cTn>
                                        <p:tgtEl>
                                          <p:spTgt spid="57"/>
                                        </p:tgtEl>
                                        <p:attrNameLst>
                                          <p:attrName>style.visibility</p:attrName>
                                        </p:attrNameLst>
                                      </p:cBhvr>
                                      <p:to>
                                        <p:strVal val="visible"/>
                                      </p:to>
                                    </p:set>
                                    <p:animEffect transition="in" filter="fade">
                                      <p:cBhvr>
                                        <p:cTn id="20" dur="1000"/>
                                        <p:tgtEl>
                                          <p:spTgt spid="57"/>
                                        </p:tgtEl>
                                      </p:cBhvr>
                                    </p:animEffect>
                                  </p:childTnLst>
                                </p:cTn>
                              </p:par>
                            </p:childTnLst>
                          </p:cTn>
                        </p:par>
                        <p:par>
                          <p:cTn id="21" fill="hold">
                            <p:stCondLst>
                              <p:cond delay="3000"/>
                            </p:stCondLst>
                            <p:childTnLst>
                              <p:par>
                                <p:cTn id="22" presetID="10" presetClass="entr" presetSubtype="0" fill="hold" nodeType="afterEffect">
                                  <p:stCondLst>
                                    <p:cond delay="200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1600" y="1076400"/>
            <a:ext cx="8987360" cy="1088302"/>
          </a:xfrm>
        </p:spPr>
        <p:txBody>
          <a:bodyPr/>
          <a:lstStyle/>
          <a:p>
            <a:r>
              <a:rPr lang="en-GB" dirty="0"/>
              <a:t>Resources available in the Toolkit (2 of 3)</a:t>
            </a:r>
          </a:p>
        </p:txBody>
      </p:sp>
      <p:grpSp>
        <p:nvGrpSpPr>
          <p:cNvPr id="3" name="Group 2"/>
          <p:cNvGrpSpPr/>
          <p:nvPr/>
        </p:nvGrpSpPr>
        <p:grpSpPr>
          <a:xfrm>
            <a:off x="553844" y="908759"/>
            <a:ext cx="5620077" cy="73175"/>
            <a:chOff x="553844" y="-455342"/>
            <a:chExt cx="5620077" cy="73175"/>
          </a:xfrm>
        </p:grpSpPr>
        <p:grpSp>
          <p:nvGrpSpPr>
            <p:cNvPr id="4" name="Group 3"/>
            <p:cNvGrpSpPr/>
            <p:nvPr/>
          </p:nvGrpSpPr>
          <p:grpSpPr>
            <a:xfrm>
              <a:off x="553844" y="-455342"/>
              <a:ext cx="681567" cy="73175"/>
              <a:chOff x="1828800" y="5858934"/>
              <a:chExt cx="681567" cy="73175"/>
            </a:xfrm>
          </p:grpSpPr>
          <p:sp>
            <p:nvSpPr>
              <p:cNvPr id="40" name="Oval 3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 name="Group 4"/>
            <p:cNvGrpSpPr/>
            <p:nvPr/>
          </p:nvGrpSpPr>
          <p:grpSpPr>
            <a:xfrm>
              <a:off x="1376929" y="-455342"/>
              <a:ext cx="681567" cy="73175"/>
              <a:chOff x="1828800" y="5858934"/>
              <a:chExt cx="681567" cy="73175"/>
            </a:xfrm>
          </p:grpSpPr>
          <p:sp>
            <p:nvSpPr>
              <p:cNvPr id="36" name="Oval 3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 name="Group 5"/>
            <p:cNvGrpSpPr/>
            <p:nvPr/>
          </p:nvGrpSpPr>
          <p:grpSpPr>
            <a:xfrm>
              <a:off x="2200014" y="-455342"/>
              <a:ext cx="681567" cy="73175"/>
              <a:chOff x="1828800" y="5858934"/>
              <a:chExt cx="681567" cy="73175"/>
            </a:xfrm>
          </p:grpSpPr>
          <p:sp>
            <p:nvSpPr>
              <p:cNvPr id="32" name="Oval 3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 name="Group 6"/>
            <p:cNvGrpSpPr/>
            <p:nvPr/>
          </p:nvGrpSpPr>
          <p:grpSpPr>
            <a:xfrm>
              <a:off x="3023099" y="-455342"/>
              <a:ext cx="681567" cy="73175"/>
              <a:chOff x="1828800" y="5858934"/>
              <a:chExt cx="681567" cy="73175"/>
            </a:xfrm>
          </p:grpSpPr>
          <p:sp>
            <p:nvSpPr>
              <p:cNvPr id="28" name="Oval 27"/>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3846184" y="-455342"/>
              <a:ext cx="681567" cy="73175"/>
              <a:chOff x="1828800" y="5858934"/>
              <a:chExt cx="681567" cy="73175"/>
            </a:xfrm>
          </p:grpSpPr>
          <p:sp>
            <p:nvSpPr>
              <p:cNvPr id="24" name="Oval 23"/>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Oval 25"/>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4669269" y="-455342"/>
              <a:ext cx="681567" cy="73175"/>
              <a:chOff x="1828800" y="5858934"/>
              <a:chExt cx="681567" cy="73175"/>
            </a:xfrm>
          </p:grpSpPr>
          <p:sp>
            <p:nvSpPr>
              <p:cNvPr id="20" name="Oval 19"/>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Oval 2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Oval 22"/>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5492354" y="-455342"/>
              <a:ext cx="681567" cy="73175"/>
              <a:chOff x="1828800" y="5858934"/>
              <a:chExt cx="681567" cy="73175"/>
            </a:xfrm>
          </p:grpSpPr>
          <p:sp>
            <p:nvSpPr>
              <p:cNvPr id="16" name="Oval 1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Oval 1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 name="Oval 1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Oval 1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48" name="TextBox 47"/>
          <p:cNvSpPr txBox="1"/>
          <p:nvPr/>
        </p:nvSpPr>
        <p:spPr>
          <a:xfrm>
            <a:off x="3596641" y="2058269"/>
            <a:ext cx="3571075" cy="461665"/>
          </a:xfrm>
          <a:prstGeom prst="rect">
            <a:avLst/>
          </a:prstGeom>
          <a:noFill/>
        </p:spPr>
        <p:txBody>
          <a:bodyPr wrap="square" numCol="1" spcCol="360000" rtlCol="0">
            <a:spAutoFit/>
          </a:bodyPr>
          <a:lstStyle/>
          <a:p>
            <a:pPr marL="0" lvl="1">
              <a:spcBef>
                <a:spcPts val="1000"/>
              </a:spcBef>
              <a:spcAft>
                <a:spcPts val="600"/>
              </a:spcAft>
            </a:pPr>
            <a:r>
              <a:rPr lang="en-US" sz="1200" b="1" dirty="0">
                <a:latin typeface="Arial" panose="020B0604020202020204" pitchFamily="34" charset="0"/>
                <a:ea typeface="Volta Modern Text 75" charset="0"/>
                <a:cs typeface="Arial" panose="020B0604020202020204" pitchFamily="34" charset="0"/>
              </a:rPr>
              <a:t>Disease packs for community health workers and telemedicine personnel</a:t>
            </a:r>
          </a:p>
        </p:txBody>
      </p:sp>
      <p:sp>
        <p:nvSpPr>
          <p:cNvPr id="50" name="TextBox 49"/>
          <p:cNvSpPr txBox="1"/>
          <p:nvPr/>
        </p:nvSpPr>
        <p:spPr>
          <a:xfrm>
            <a:off x="457201" y="2058269"/>
            <a:ext cx="2225039" cy="276999"/>
          </a:xfrm>
          <a:prstGeom prst="rect">
            <a:avLst/>
          </a:prstGeom>
          <a:noFill/>
        </p:spPr>
        <p:txBody>
          <a:bodyPr wrap="square" numCol="1" spcCol="360000" rtlCol="0">
            <a:spAutoFit/>
          </a:bodyPr>
          <a:lstStyle/>
          <a:p>
            <a:pPr marL="0" lvl="1">
              <a:spcBef>
                <a:spcPts val="1000"/>
              </a:spcBef>
              <a:spcAft>
                <a:spcPts val="600"/>
              </a:spcAft>
            </a:pPr>
            <a:r>
              <a:rPr lang="en-US" sz="1200" b="1" dirty="0">
                <a:latin typeface="Arial" panose="020B0604020202020204" pitchFamily="34" charset="0"/>
                <a:ea typeface="Volta Modern Text 75" charset="0"/>
                <a:cs typeface="Arial" panose="020B0604020202020204" pitchFamily="34" charset="0"/>
              </a:rPr>
              <a:t>Communication one-pager</a:t>
            </a:r>
          </a:p>
        </p:txBody>
      </p:sp>
      <p:pic>
        <p:nvPicPr>
          <p:cNvPr id="47" name="Picture 46">
            <a:extLst>
              <a:ext uri="{FF2B5EF4-FFF2-40B4-BE49-F238E27FC236}">
                <a16:creationId xmlns:a16="http://schemas.microsoft.com/office/drawing/2014/main" id="{3FE7E067-7EEC-46C9-AD87-31A834B7056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47993" y="2634782"/>
            <a:ext cx="3892608" cy="2750715"/>
          </a:xfrm>
          <a:prstGeom prst="rect">
            <a:avLst/>
          </a:prstGeom>
          <a:ln>
            <a:solidFill>
              <a:schemeClr val="bg1">
                <a:lumMod val="75000"/>
              </a:schemeClr>
            </a:solidFill>
          </a:ln>
        </p:spPr>
      </p:pic>
      <p:pic>
        <p:nvPicPr>
          <p:cNvPr id="49" name="Picture 48">
            <a:extLst>
              <a:ext uri="{FF2B5EF4-FFF2-40B4-BE49-F238E27FC236}">
                <a16:creationId xmlns:a16="http://schemas.microsoft.com/office/drawing/2014/main" id="{D5207B5C-EED9-45D2-8B16-DD0E9F09500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0244" y="2634782"/>
            <a:ext cx="2546908" cy="3604196"/>
          </a:xfrm>
          <a:prstGeom prst="rect">
            <a:avLst/>
          </a:prstGeom>
          <a:ln>
            <a:solidFill>
              <a:schemeClr val="bg1">
                <a:lumMod val="75000"/>
              </a:schemeClr>
            </a:solidFill>
          </a:ln>
        </p:spPr>
      </p:pic>
      <p:pic>
        <p:nvPicPr>
          <p:cNvPr id="44" name="Picture 43">
            <a:extLst>
              <a:ext uri="{FF2B5EF4-FFF2-40B4-BE49-F238E27FC236}">
                <a16:creationId xmlns:a16="http://schemas.microsoft.com/office/drawing/2014/main" id="{F91AB4C0-691E-45BB-80FD-6DBBD1C4B2B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32095" y="2640035"/>
            <a:ext cx="2555258" cy="3616012"/>
          </a:xfrm>
          <a:prstGeom prst="rect">
            <a:avLst/>
          </a:prstGeom>
          <a:ln>
            <a:solidFill>
              <a:schemeClr val="bg1">
                <a:lumMod val="75000"/>
              </a:schemeClr>
            </a:solidFill>
          </a:ln>
        </p:spPr>
      </p:pic>
    </p:spTree>
    <p:extLst>
      <p:ext uri="{BB962C8B-B14F-4D97-AF65-F5344CB8AC3E}">
        <p14:creationId xmlns:p14="http://schemas.microsoft.com/office/powerpoint/2010/main" val="17187127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1600" y="1076400"/>
            <a:ext cx="8987360" cy="1088302"/>
          </a:xfrm>
        </p:spPr>
        <p:txBody>
          <a:bodyPr/>
          <a:lstStyle/>
          <a:p>
            <a:r>
              <a:rPr lang="en-GB" dirty="0"/>
              <a:t>Resources available in the Toolkit (3 of 3)</a:t>
            </a:r>
          </a:p>
        </p:txBody>
      </p:sp>
      <p:grpSp>
        <p:nvGrpSpPr>
          <p:cNvPr id="3" name="Group 2"/>
          <p:cNvGrpSpPr/>
          <p:nvPr/>
        </p:nvGrpSpPr>
        <p:grpSpPr>
          <a:xfrm>
            <a:off x="553844" y="908759"/>
            <a:ext cx="5620077" cy="73175"/>
            <a:chOff x="553844" y="-455342"/>
            <a:chExt cx="5620077" cy="73175"/>
          </a:xfrm>
        </p:grpSpPr>
        <p:grpSp>
          <p:nvGrpSpPr>
            <p:cNvPr id="4" name="Group 3"/>
            <p:cNvGrpSpPr/>
            <p:nvPr/>
          </p:nvGrpSpPr>
          <p:grpSpPr>
            <a:xfrm>
              <a:off x="553844" y="-455342"/>
              <a:ext cx="681567" cy="73175"/>
              <a:chOff x="1828800" y="5858934"/>
              <a:chExt cx="681567" cy="73175"/>
            </a:xfrm>
          </p:grpSpPr>
          <p:sp>
            <p:nvSpPr>
              <p:cNvPr id="40" name="Oval 3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 name="Group 4"/>
            <p:cNvGrpSpPr/>
            <p:nvPr/>
          </p:nvGrpSpPr>
          <p:grpSpPr>
            <a:xfrm>
              <a:off x="1376929" y="-455342"/>
              <a:ext cx="681567" cy="73175"/>
              <a:chOff x="1828800" y="5858934"/>
              <a:chExt cx="681567" cy="73175"/>
            </a:xfrm>
          </p:grpSpPr>
          <p:sp>
            <p:nvSpPr>
              <p:cNvPr id="36" name="Oval 3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 name="Group 5"/>
            <p:cNvGrpSpPr/>
            <p:nvPr/>
          </p:nvGrpSpPr>
          <p:grpSpPr>
            <a:xfrm>
              <a:off x="2200014" y="-455342"/>
              <a:ext cx="681567" cy="73175"/>
              <a:chOff x="1828800" y="5858934"/>
              <a:chExt cx="681567" cy="73175"/>
            </a:xfrm>
          </p:grpSpPr>
          <p:sp>
            <p:nvSpPr>
              <p:cNvPr id="32" name="Oval 3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 name="Group 6"/>
            <p:cNvGrpSpPr/>
            <p:nvPr/>
          </p:nvGrpSpPr>
          <p:grpSpPr>
            <a:xfrm>
              <a:off x="3023099" y="-455342"/>
              <a:ext cx="681567" cy="73175"/>
              <a:chOff x="1828800" y="5858934"/>
              <a:chExt cx="681567" cy="73175"/>
            </a:xfrm>
          </p:grpSpPr>
          <p:sp>
            <p:nvSpPr>
              <p:cNvPr id="28" name="Oval 27"/>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3846184" y="-455342"/>
              <a:ext cx="681567" cy="73175"/>
              <a:chOff x="1828800" y="5858934"/>
              <a:chExt cx="681567" cy="73175"/>
            </a:xfrm>
          </p:grpSpPr>
          <p:sp>
            <p:nvSpPr>
              <p:cNvPr id="24" name="Oval 23"/>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Oval 25"/>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4669269" y="-455342"/>
              <a:ext cx="681567" cy="73175"/>
              <a:chOff x="1828800" y="5858934"/>
              <a:chExt cx="681567" cy="73175"/>
            </a:xfrm>
          </p:grpSpPr>
          <p:sp>
            <p:nvSpPr>
              <p:cNvPr id="20" name="Oval 1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21" name="Oval 2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Oval 22"/>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5492354" y="-455342"/>
              <a:ext cx="681567" cy="73175"/>
              <a:chOff x="1828800" y="5858934"/>
              <a:chExt cx="681567" cy="73175"/>
            </a:xfrm>
          </p:grpSpPr>
          <p:sp>
            <p:nvSpPr>
              <p:cNvPr id="16" name="Oval 1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Oval 1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 name="Oval 1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Oval 1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48" name="TextBox 47"/>
          <p:cNvSpPr txBox="1"/>
          <p:nvPr/>
        </p:nvSpPr>
        <p:spPr>
          <a:xfrm>
            <a:off x="3596641" y="2058269"/>
            <a:ext cx="3571075" cy="276999"/>
          </a:xfrm>
          <a:prstGeom prst="rect">
            <a:avLst/>
          </a:prstGeom>
          <a:noFill/>
        </p:spPr>
        <p:txBody>
          <a:bodyPr wrap="square" numCol="1" spcCol="360000" rtlCol="0">
            <a:spAutoFit/>
          </a:bodyPr>
          <a:lstStyle/>
          <a:p>
            <a:pPr marL="0" lvl="1">
              <a:spcBef>
                <a:spcPts val="1000"/>
              </a:spcBef>
              <a:spcAft>
                <a:spcPts val="600"/>
              </a:spcAft>
            </a:pPr>
            <a:r>
              <a:rPr lang="en-US" sz="1200" b="1" dirty="0">
                <a:latin typeface="Arial" panose="020B0604020202020204" pitchFamily="34" charset="0"/>
                <a:ea typeface="Volta Modern Text 75" charset="0"/>
                <a:cs typeface="Arial" panose="020B0604020202020204" pitchFamily="34" charset="0"/>
              </a:rPr>
              <a:t>Rollout plan template</a:t>
            </a:r>
          </a:p>
        </p:txBody>
      </p:sp>
      <p:sp>
        <p:nvSpPr>
          <p:cNvPr id="50" name="TextBox 49"/>
          <p:cNvSpPr txBox="1"/>
          <p:nvPr/>
        </p:nvSpPr>
        <p:spPr>
          <a:xfrm>
            <a:off x="457201" y="2058269"/>
            <a:ext cx="2638469" cy="276999"/>
          </a:xfrm>
          <a:prstGeom prst="rect">
            <a:avLst/>
          </a:prstGeom>
          <a:noFill/>
        </p:spPr>
        <p:txBody>
          <a:bodyPr wrap="square" numCol="1" spcCol="360000" rtlCol="0">
            <a:spAutoFit/>
          </a:bodyPr>
          <a:lstStyle/>
          <a:p>
            <a:pPr marL="0" lvl="1">
              <a:spcBef>
                <a:spcPts val="1000"/>
              </a:spcBef>
              <a:spcAft>
                <a:spcPts val="600"/>
              </a:spcAft>
            </a:pPr>
            <a:r>
              <a:rPr lang="en-US" sz="1200" b="1" dirty="0">
                <a:latin typeface="Arial" panose="020B0604020202020204" pitchFamily="34" charset="0"/>
                <a:ea typeface="Volta Modern Text 75" charset="0"/>
                <a:cs typeface="Arial" panose="020B0604020202020204" pitchFamily="34" charset="0"/>
              </a:rPr>
              <a:t>What to watch out for infographic</a:t>
            </a:r>
          </a:p>
        </p:txBody>
      </p:sp>
      <p:pic>
        <p:nvPicPr>
          <p:cNvPr id="45" name="Picture 44">
            <a:extLst>
              <a:ext uri="{FF2B5EF4-FFF2-40B4-BE49-F238E27FC236}">
                <a16:creationId xmlns:a16="http://schemas.microsoft.com/office/drawing/2014/main" id="{021E6425-74D0-4723-878A-0E5E05E84D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4185" y="2563450"/>
            <a:ext cx="2555259" cy="3616013"/>
          </a:xfrm>
          <a:prstGeom prst="rect">
            <a:avLst/>
          </a:prstGeom>
          <a:ln>
            <a:solidFill>
              <a:schemeClr val="bg1">
                <a:lumMod val="75000"/>
              </a:schemeClr>
            </a:solidFill>
          </a:ln>
        </p:spPr>
      </p:pic>
      <p:pic>
        <p:nvPicPr>
          <p:cNvPr id="44" name="Picture 43">
            <a:extLst>
              <a:ext uri="{FF2B5EF4-FFF2-40B4-BE49-F238E27FC236}">
                <a16:creationId xmlns:a16="http://schemas.microsoft.com/office/drawing/2014/main" id="{27EE1AB3-4220-4024-95D9-EC7BEF714E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94138" y="2545214"/>
            <a:ext cx="4141332" cy="3649524"/>
          </a:xfrm>
          <a:prstGeom prst="rect">
            <a:avLst/>
          </a:prstGeom>
          <a:ln>
            <a:solidFill>
              <a:schemeClr val="bg1">
                <a:lumMod val="85000"/>
              </a:schemeClr>
            </a:solidFill>
          </a:ln>
        </p:spPr>
      </p:pic>
    </p:spTree>
    <p:extLst>
      <p:ext uri="{BB962C8B-B14F-4D97-AF65-F5344CB8AC3E}">
        <p14:creationId xmlns:p14="http://schemas.microsoft.com/office/powerpoint/2010/main" val="25915552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1600" y="1076400"/>
            <a:ext cx="5718185" cy="1088302"/>
          </a:xfrm>
        </p:spPr>
        <p:txBody>
          <a:bodyPr/>
          <a:lstStyle/>
          <a:p>
            <a:r>
              <a:rPr lang="en-GB" dirty="0"/>
              <a:t>How can implementing the Toolkit benefit the community?</a:t>
            </a:r>
          </a:p>
        </p:txBody>
      </p:sp>
      <p:sp>
        <p:nvSpPr>
          <p:cNvPr id="46" name="TextBox 45"/>
          <p:cNvSpPr txBox="1"/>
          <p:nvPr/>
        </p:nvSpPr>
        <p:spPr>
          <a:xfrm>
            <a:off x="485122" y="2152429"/>
            <a:ext cx="5570238" cy="2164695"/>
          </a:xfrm>
          <a:prstGeom prst="rect">
            <a:avLst/>
          </a:prstGeom>
          <a:noFill/>
        </p:spPr>
        <p:txBody>
          <a:bodyPr wrap="square" rtlCol="0">
            <a:spAutoFit/>
          </a:bodyPr>
          <a:lstStyle/>
          <a:p>
            <a:pPr marL="285750" lvl="1" indent="-285750">
              <a:spcBef>
                <a:spcPts val="1000"/>
              </a:spcBef>
              <a:spcAft>
                <a:spcPts val="600"/>
              </a:spcAft>
              <a:buFont typeface="Arial" charset="0"/>
              <a:buChar char="•"/>
            </a:pPr>
            <a:r>
              <a:rPr lang="en-US" dirty="0">
                <a:latin typeface="Arial" panose="020B0604020202020204" pitchFamily="34" charset="0"/>
                <a:ea typeface="Volta Modern Text 55 Roman" charset="0"/>
                <a:cs typeface="Arial" panose="020B0604020202020204" pitchFamily="34" charset="0"/>
              </a:rPr>
              <a:t>Improves access and quality of healthcare, especially in distant rural communities</a:t>
            </a:r>
          </a:p>
          <a:p>
            <a:pPr marL="285750" lvl="1" indent="-285750">
              <a:spcBef>
                <a:spcPts val="1000"/>
              </a:spcBef>
              <a:spcAft>
                <a:spcPts val="600"/>
              </a:spcAft>
              <a:buFont typeface="Arial" charset="0"/>
              <a:buChar char="•"/>
            </a:pPr>
            <a:r>
              <a:rPr lang="en-US" dirty="0">
                <a:latin typeface="Arial" panose="020B0604020202020204" pitchFamily="34" charset="0"/>
                <a:ea typeface="Volta Modern Text 55 Roman" charset="0"/>
                <a:cs typeface="Arial" panose="020B0604020202020204" pitchFamily="34" charset="0"/>
              </a:rPr>
              <a:t>Empowers those at the community health level to manage the cases</a:t>
            </a:r>
          </a:p>
          <a:p>
            <a:pPr marL="285750" lvl="1" indent="-285750">
              <a:spcBef>
                <a:spcPts val="1000"/>
              </a:spcBef>
              <a:spcAft>
                <a:spcPts val="600"/>
              </a:spcAft>
              <a:buFont typeface="Arial" charset="0"/>
              <a:buChar char="•"/>
            </a:pPr>
            <a:r>
              <a:rPr lang="en-US" dirty="0">
                <a:latin typeface="Arial" panose="020B0604020202020204" pitchFamily="34" charset="0"/>
                <a:ea typeface="Volta Modern Text 55 Roman" charset="0"/>
                <a:cs typeface="Arial" panose="020B0604020202020204" pitchFamily="34" charset="0"/>
              </a:rPr>
              <a:t>Reduces unnecessary referrals, leading to reduced transport times and costs for patients </a:t>
            </a:r>
          </a:p>
        </p:txBody>
      </p:sp>
      <p:pic>
        <p:nvPicPr>
          <p:cNvPr id="45" name="Picture 4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380480" y="0"/>
            <a:ext cx="5811520" cy="6858000"/>
          </a:xfrm>
          <a:prstGeom prst="rect">
            <a:avLst/>
          </a:prstGeom>
        </p:spPr>
      </p:pic>
      <p:grpSp>
        <p:nvGrpSpPr>
          <p:cNvPr id="3" name="Group 2"/>
          <p:cNvGrpSpPr/>
          <p:nvPr/>
        </p:nvGrpSpPr>
        <p:grpSpPr>
          <a:xfrm>
            <a:off x="553844" y="908759"/>
            <a:ext cx="5620077" cy="73175"/>
            <a:chOff x="553844" y="-455342"/>
            <a:chExt cx="5620077" cy="73175"/>
          </a:xfrm>
        </p:grpSpPr>
        <p:grpSp>
          <p:nvGrpSpPr>
            <p:cNvPr id="4" name="Group 3"/>
            <p:cNvGrpSpPr/>
            <p:nvPr/>
          </p:nvGrpSpPr>
          <p:grpSpPr>
            <a:xfrm>
              <a:off x="553844" y="-455342"/>
              <a:ext cx="681567" cy="73175"/>
              <a:chOff x="1828800" y="5858934"/>
              <a:chExt cx="681567" cy="73175"/>
            </a:xfrm>
          </p:grpSpPr>
          <p:sp>
            <p:nvSpPr>
              <p:cNvPr id="40" name="Oval 3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 name="Group 4"/>
            <p:cNvGrpSpPr/>
            <p:nvPr/>
          </p:nvGrpSpPr>
          <p:grpSpPr>
            <a:xfrm>
              <a:off x="1376929" y="-455342"/>
              <a:ext cx="681567" cy="73175"/>
              <a:chOff x="1828800" y="5858934"/>
              <a:chExt cx="681567" cy="73175"/>
            </a:xfrm>
          </p:grpSpPr>
          <p:sp>
            <p:nvSpPr>
              <p:cNvPr id="36" name="Oval 3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 name="Group 5"/>
            <p:cNvGrpSpPr/>
            <p:nvPr/>
          </p:nvGrpSpPr>
          <p:grpSpPr>
            <a:xfrm>
              <a:off x="2200014" y="-455342"/>
              <a:ext cx="681567" cy="73175"/>
              <a:chOff x="1828800" y="5858934"/>
              <a:chExt cx="681567" cy="73175"/>
            </a:xfrm>
          </p:grpSpPr>
          <p:sp>
            <p:nvSpPr>
              <p:cNvPr id="32" name="Oval 3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 name="Group 6"/>
            <p:cNvGrpSpPr/>
            <p:nvPr/>
          </p:nvGrpSpPr>
          <p:grpSpPr>
            <a:xfrm>
              <a:off x="3023099" y="-455342"/>
              <a:ext cx="681567" cy="73175"/>
              <a:chOff x="1828800" y="5858934"/>
              <a:chExt cx="681567" cy="73175"/>
            </a:xfrm>
          </p:grpSpPr>
          <p:sp>
            <p:nvSpPr>
              <p:cNvPr id="28" name="Oval 27"/>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3846184" y="-455342"/>
              <a:ext cx="681567" cy="73175"/>
              <a:chOff x="1828800" y="5858934"/>
              <a:chExt cx="681567" cy="73175"/>
            </a:xfrm>
          </p:grpSpPr>
          <p:sp>
            <p:nvSpPr>
              <p:cNvPr id="24" name="Oval 23"/>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Oval 25"/>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4669269" y="-455342"/>
              <a:ext cx="681567" cy="73175"/>
              <a:chOff x="1828800" y="5858934"/>
              <a:chExt cx="681567" cy="73175"/>
            </a:xfrm>
          </p:grpSpPr>
          <p:sp>
            <p:nvSpPr>
              <p:cNvPr id="20" name="Oval 1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Oval 2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Oval 22"/>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5492354" y="-455342"/>
              <a:ext cx="681567" cy="73175"/>
              <a:chOff x="1828800" y="5858934"/>
              <a:chExt cx="681567" cy="73175"/>
            </a:xfrm>
          </p:grpSpPr>
          <p:sp>
            <p:nvSpPr>
              <p:cNvPr id="16" name="Oval 1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Oval 1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 name="Oval 1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Oval 1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7995641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Picture 130">
            <a:hlinkClick r:id="rId3" action="ppaction://hlinksldjump"/>
            <a:extLst>
              <a:ext uri="{FF2B5EF4-FFF2-40B4-BE49-F238E27FC236}">
                <a16:creationId xmlns:a16="http://schemas.microsoft.com/office/drawing/2014/main" id="{90F542F9-D9DC-564E-940A-41AAB40FD54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360615" y="1675602"/>
            <a:ext cx="2601884" cy="2414542"/>
          </a:xfrm>
          <a:prstGeom prst="rect">
            <a:avLst/>
          </a:prstGeom>
        </p:spPr>
      </p:pic>
      <p:sp>
        <p:nvSpPr>
          <p:cNvPr id="120" name="Rectangle 119">
            <a:hlinkClick r:id="rId3" action="ppaction://hlinksldjump"/>
          </p:cNvPr>
          <p:cNvSpPr/>
          <p:nvPr/>
        </p:nvSpPr>
        <p:spPr>
          <a:xfrm>
            <a:off x="3312160" y="1897626"/>
            <a:ext cx="2682240" cy="2257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6" name="Picture 10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996766" y="1678412"/>
            <a:ext cx="2595967" cy="2417542"/>
          </a:xfrm>
          <a:prstGeom prst="rect">
            <a:avLst/>
          </a:prstGeom>
        </p:spPr>
      </p:pic>
      <p:pic>
        <p:nvPicPr>
          <p:cNvPr id="43" name="Picture 42"/>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56615" y="1684317"/>
            <a:ext cx="2605924" cy="2404043"/>
          </a:xfrm>
          <a:prstGeom prst="rect">
            <a:avLst/>
          </a:prstGeom>
        </p:spPr>
      </p:pic>
      <p:pic>
        <p:nvPicPr>
          <p:cNvPr id="105" name="Picture 104"/>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169254" y="1673815"/>
            <a:ext cx="2627372" cy="2433236"/>
          </a:xfrm>
          <a:prstGeom prst="rect">
            <a:avLst/>
          </a:prstGeom>
        </p:spPr>
      </p:pic>
      <p:sp>
        <p:nvSpPr>
          <p:cNvPr id="9" name="TextBox 8"/>
          <p:cNvSpPr txBox="1"/>
          <p:nvPr/>
        </p:nvSpPr>
        <p:spPr>
          <a:xfrm>
            <a:off x="458228" y="1075305"/>
            <a:ext cx="2060247" cy="492443"/>
          </a:xfrm>
          <a:prstGeom prst="rect">
            <a:avLst/>
          </a:prstGeom>
          <a:noFill/>
        </p:spPr>
        <p:txBody>
          <a:bodyPr wrap="square" rtlCol="0">
            <a:spAutoFit/>
          </a:bodyPr>
          <a:lstStyle/>
          <a:p>
            <a:r>
              <a:rPr lang="en-US" sz="2600" b="1" dirty="0">
                <a:latin typeface="Arial" panose="020B0604020202020204" pitchFamily="34" charset="0"/>
                <a:ea typeface="Volta Modern Text 75" charset="0"/>
                <a:cs typeface="Arial" panose="020B0604020202020204" pitchFamily="34" charset="0"/>
              </a:rPr>
              <a:t>Contents</a:t>
            </a:r>
          </a:p>
        </p:txBody>
      </p:sp>
      <p:sp>
        <p:nvSpPr>
          <p:cNvPr id="14" name="TextBox 13"/>
          <p:cNvSpPr txBox="1"/>
          <p:nvPr/>
        </p:nvSpPr>
        <p:spPr>
          <a:xfrm>
            <a:off x="464204" y="4154095"/>
            <a:ext cx="2542467" cy="461665"/>
          </a:xfrm>
          <a:prstGeom prst="rect">
            <a:avLst/>
          </a:prstGeom>
          <a:noFill/>
        </p:spPr>
        <p:txBody>
          <a:bodyPr wrap="square" rtlCol="0">
            <a:spAutoFit/>
          </a:bodyPr>
          <a:lstStyle/>
          <a:p>
            <a:r>
              <a:rPr lang="en-US" sz="1200" b="1" dirty="0">
                <a:latin typeface="Arial" panose="020B0604020202020204" pitchFamily="34" charset="0"/>
                <a:ea typeface="Volta Modern Text 75" charset="0"/>
                <a:cs typeface="Arial" panose="020B0604020202020204" pitchFamily="34" charset="0"/>
              </a:rPr>
              <a:t>Digital technologies and telemedicine</a:t>
            </a:r>
          </a:p>
        </p:txBody>
      </p:sp>
      <p:sp>
        <p:nvSpPr>
          <p:cNvPr id="15" name="TextBox 14"/>
          <p:cNvSpPr txBox="1"/>
          <p:nvPr/>
        </p:nvSpPr>
        <p:spPr>
          <a:xfrm>
            <a:off x="464204" y="4650483"/>
            <a:ext cx="2485252" cy="623248"/>
          </a:xfrm>
          <a:prstGeom prst="rect">
            <a:avLst/>
          </a:prstGeom>
          <a:noFill/>
        </p:spPr>
        <p:txBody>
          <a:bodyPr wrap="square" rtlCol="0">
            <a:spAutoFit/>
          </a:bodyPr>
          <a:lstStyle/>
          <a:p>
            <a:pPr>
              <a:spcAft>
                <a:spcPts val="900"/>
              </a:spcAft>
            </a:pPr>
            <a:r>
              <a:rPr lang="en-GB" sz="900" dirty="0">
                <a:latin typeface="Arial" panose="020B0604020202020204" pitchFamily="34" charset="0"/>
                <a:ea typeface="Volta Modern Text 55 Roman" charset="0"/>
                <a:cs typeface="Arial" panose="020B0604020202020204" pitchFamily="34" charset="0"/>
              </a:rPr>
              <a:t>Digital technologies are becoming an important resource for access to healthcare</a:t>
            </a:r>
          </a:p>
          <a:p>
            <a:pPr>
              <a:spcAft>
                <a:spcPts val="900"/>
              </a:spcAft>
            </a:pPr>
            <a:r>
              <a:rPr lang="en-US" sz="900" dirty="0">
                <a:latin typeface="Arial" panose="020B0604020202020204" pitchFamily="34" charset="0"/>
                <a:ea typeface="Volta Modern Text 55 Roman" charset="0"/>
                <a:cs typeface="Arial" panose="020B0604020202020204" pitchFamily="34" charset="0"/>
              </a:rPr>
              <a:t>What is telemedicine?</a:t>
            </a:r>
          </a:p>
        </p:txBody>
      </p:sp>
      <p:sp>
        <p:nvSpPr>
          <p:cNvPr id="16" name="TextBox 15"/>
          <p:cNvSpPr txBox="1"/>
          <p:nvPr/>
        </p:nvSpPr>
        <p:spPr>
          <a:xfrm>
            <a:off x="3273825" y="4154095"/>
            <a:ext cx="2545789" cy="461665"/>
          </a:xfrm>
          <a:prstGeom prst="rect">
            <a:avLst/>
          </a:prstGeom>
          <a:noFill/>
        </p:spPr>
        <p:txBody>
          <a:bodyPr wrap="square" rtlCol="0">
            <a:spAutoFit/>
          </a:bodyPr>
          <a:lstStyle/>
          <a:p>
            <a:r>
              <a:rPr lang="en-US" sz="1200" b="1" dirty="0">
                <a:latin typeface="Arial" panose="020B0604020202020204" pitchFamily="34" charset="0"/>
                <a:ea typeface="Volta Modern Text 75" charset="0"/>
                <a:cs typeface="Arial" panose="020B0604020202020204" pitchFamily="34" charset="0"/>
              </a:rPr>
              <a:t>The Ghana Telemedicine approach</a:t>
            </a:r>
          </a:p>
        </p:txBody>
      </p:sp>
      <p:sp>
        <p:nvSpPr>
          <p:cNvPr id="17" name="TextBox 16"/>
          <p:cNvSpPr txBox="1"/>
          <p:nvPr/>
        </p:nvSpPr>
        <p:spPr>
          <a:xfrm>
            <a:off x="3273825" y="4643287"/>
            <a:ext cx="2390806" cy="1800493"/>
          </a:xfrm>
          <a:prstGeom prst="rect">
            <a:avLst/>
          </a:prstGeom>
          <a:noFill/>
        </p:spPr>
        <p:txBody>
          <a:bodyPr wrap="square" rtlCol="0">
            <a:spAutoFit/>
          </a:bodyPr>
          <a:lstStyle/>
          <a:p>
            <a:pPr>
              <a:spcAft>
                <a:spcPts val="900"/>
              </a:spcAft>
            </a:pPr>
            <a:r>
              <a:rPr lang="en-US" sz="900" dirty="0">
                <a:latin typeface="Arial" panose="020B0604020202020204" pitchFamily="34" charset="0"/>
                <a:ea typeface="Volta Modern Text 55 Roman" charset="0"/>
                <a:cs typeface="Arial" panose="020B0604020202020204" pitchFamily="34" charset="0"/>
              </a:rPr>
              <a:t>When to consult? </a:t>
            </a:r>
          </a:p>
          <a:p>
            <a:pPr>
              <a:spcAft>
                <a:spcPts val="900"/>
              </a:spcAft>
            </a:pPr>
            <a:r>
              <a:rPr lang="en-GB" sz="900" dirty="0">
                <a:latin typeface="Arial" panose="020B0604020202020204" pitchFamily="34" charset="0"/>
                <a:ea typeface="Volta Modern Text 55 Roman" charset="0"/>
                <a:cs typeface="Arial" panose="020B0604020202020204" pitchFamily="34" charset="0"/>
              </a:rPr>
              <a:t>Successful integration and scale-up of telemedicine services in Ghana</a:t>
            </a:r>
          </a:p>
          <a:p>
            <a:pPr>
              <a:spcAft>
                <a:spcPts val="900"/>
              </a:spcAft>
            </a:pPr>
            <a:r>
              <a:rPr lang="en-GB" sz="900" dirty="0">
                <a:latin typeface="Arial" panose="020B0604020202020204" pitchFamily="34" charset="0"/>
                <a:ea typeface="Volta Modern Text 55 Roman" charset="0"/>
                <a:cs typeface="Arial" panose="020B0604020202020204" pitchFamily="34" charset="0"/>
              </a:rPr>
              <a:t>Telemedicine is an important component of Ghana’s national eHealth strategy           </a:t>
            </a:r>
            <a:r>
              <a:rPr lang="en-GB" sz="900" b="1" u="sng" dirty="0">
                <a:solidFill>
                  <a:srgbClr val="E74A21"/>
                </a:solidFill>
                <a:latin typeface="Arial" panose="020B0604020202020204" pitchFamily="34" charset="0"/>
                <a:ea typeface="Volta Modern Text 55 Roman" charset="0"/>
                <a:cs typeface="Arial" panose="020B0604020202020204" pitchFamily="34" charset="0"/>
              </a:rPr>
              <a:t>View video</a:t>
            </a:r>
          </a:p>
          <a:p>
            <a:pPr>
              <a:spcAft>
                <a:spcPts val="900"/>
              </a:spcAft>
            </a:pPr>
            <a:r>
              <a:rPr lang="en-GB" sz="900" dirty="0">
                <a:latin typeface="Arial" panose="020B0604020202020204" pitchFamily="34" charset="0"/>
                <a:ea typeface="Volta Modern Text 55 Roman" charset="0"/>
                <a:cs typeface="Arial" panose="020B0604020202020204" pitchFamily="34" charset="0"/>
              </a:rPr>
              <a:t>This approach is considered to be replicable and scalable</a:t>
            </a:r>
          </a:p>
          <a:p>
            <a:pPr>
              <a:spcAft>
                <a:spcPts val="900"/>
              </a:spcAft>
            </a:pPr>
            <a:r>
              <a:rPr lang="en-GB" sz="900" dirty="0">
                <a:latin typeface="Arial" panose="020B0604020202020204" pitchFamily="34" charset="0"/>
                <a:ea typeface="Volta Modern Text 55 Roman" charset="0"/>
                <a:cs typeface="Arial" panose="020B0604020202020204" pitchFamily="34" charset="0"/>
              </a:rPr>
              <a:t>Elements for success</a:t>
            </a:r>
          </a:p>
        </p:txBody>
      </p:sp>
      <p:sp>
        <p:nvSpPr>
          <p:cNvPr id="18" name="TextBox 17"/>
          <p:cNvSpPr txBox="1"/>
          <p:nvPr/>
        </p:nvSpPr>
        <p:spPr>
          <a:xfrm>
            <a:off x="6077616" y="4154095"/>
            <a:ext cx="2097739" cy="461665"/>
          </a:xfrm>
          <a:prstGeom prst="rect">
            <a:avLst/>
          </a:prstGeom>
          <a:noFill/>
        </p:spPr>
        <p:txBody>
          <a:bodyPr wrap="square" rtlCol="0">
            <a:spAutoFit/>
          </a:bodyPr>
          <a:lstStyle/>
          <a:p>
            <a:r>
              <a:rPr lang="en-US" sz="1200" b="1" dirty="0">
                <a:latin typeface="Arial" panose="020B0604020202020204" pitchFamily="34" charset="0"/>
                <a:ea typeface="Volta Modern Text 75" charset="0"/>
                <a:cs typeface="Arial" panose="020B0604020202020204" pitchFamily="34" charset="0"/>
              </a:rPr>
              <a:t>Introducing the Ghana Telemedicine Toolkit</a:t>
            </a:r>
          </a:p>
        </p:txBody>
      </p:sp>
      <p:sp>
        <p:nvSpPr>
          <p:cNvPr id="19" name="TextBox 18"/>
          <p:cNvSpPr txBox="1"/>
          <p:nvPr/>
        </p:nvSpPr>
        <p:spPr>
          <a:xfrm>
            <a:off x="6077616" y="4650483"/>
            <a:ext cx="2671177" cy="1269578"/>
          </a:xfrm>
          <a:prstGeom prst="rect">
            <a:avLst/>
          </a:prstGeom>
          <a:noFill/>
        </p:spPr>
        <p:txBody>
          <a:bodyPr wrap="square" rtlCol="0">
            <a:spAutoFit/>
          </a:bodyPr>
          <a:lstStyle/>
          <a:p>
            <a:pPr>
              <a:spcAft>
                <a:spcPts val="900"/>
              </a:spcAft>
            </a:pPr>
            <a:r>
              <a:rPr lang="en-US" sz="900" dirty="0">
                <a:latin typeface="Arial" panose="020B0604020202020204" pitchFamily="34" charset="0"/>
                <a:ea typeface="Volta Modern Text 55 Roman" charset="0"/>
                <a:cs typeface="Arial" panose="020B0604020202020204" pitchFamily="34" charset="0"/>
              </a:rPr>
              <a:t>The Telemedicine Toolkit leverages digital solutions to improve access to healthcare</a:t>
            </a:r>
          </a:p>
          <a:p>
            <a:pPr>
              <a:spcAft>
                <a:spcPts val="900"/>
              </a:spcAft>
            </a:pPr>
            <a:r>
              <a:rPr lang="en-US" sz="900" dirty="0">
                <a:latin typeface="Arial" panose="020B0604020202020204" pitchFamily="34" charset="0"/>
                <a:ea typeface="Volta Modern Text 55 Roman" charset="0"/>
                <a:cs typeface="Arial" panose="020B0604020202020204" pitchFamily="34" charset="0"/>
              </a:rPr>
              <a:t>Resources available</a:t>
            </a:r>
          </a:p>
          <a:p>
            <a:pPr>
              <a:spcAft>
                <a:spcPts val="900"/>
              </a:spcAft>
            </a:pPr>
            <a:r>
              <a:rPr lang="en-US" sz="900" dirty="0">
                <a:latin typeface="Arial" panose="020B0604020202020204" pitchFamily="34" charset="0"/>
                <a:ea typeface="Volta Modern Text 55 Roman" charset="0"/>
                <a:cs typeface="Arial" panose="020B0604020202020204" pitchFamily="34" charset="0"/>
              </a:rPr>
              <a:t>Who can benefit from the Toolkit? </a:t>
            </a:r>
          </a:p>
          <a:p>
            <a:pPr>
              <a:spcAft>
                <a:spcPts val="900"/>
              </a:spcAft>
            </a:pPr>
            <a:r>
              <a:rPr lang="en-GB" sz="900" dirty="0">
                <a:latin typeface="Arial" panose="020B0604020202020204" pitchFamily="34" charset="0"/>
                <a:ea typeface="Volta Modern Text 55 Roman" charset="0"/>
                <a:cs typeface="Arial" panose="020B0604020202020204" pitchFamily="34" charset="0"/>
              </a:rPr>
              <a:t>How can implementing the Toolkit benefit the community?</a:t>
            </a:r>
          </a:p>
        </p:txBody>
      </p:sp>
      <p:sp>
        <p:nvSpPr>
          <p:cNvPr id="20" name="TextBox 19"/>
          <p:cNvSpPr txBox="1"/>
          <p:nvPr/>
        </p:nvSpPr>
        <p:spPr>
          <a:xfrm>
            <a:off x="8916241" y="4154095"/>
            <a:ext cx="2157298" cy="461665"/>
          </a:xfrm>
          <a:prstGeom prst="rect">
            <a:avLst/>
          </a:prstGeom>
          <a:noFill/>
        </p:spPr>
        <p:txBody>
          <a:bodyPr wrap="square" rtlCol="0">
            <a:spAutoFit/>
          </a:bodyPr>
          <a:lstStyle/>
          <a:p>
            <a:r>
              <a:rPr lang="en-US" sz="1200" b="1" dirty="0">
                <a:latin typeface="Arial" panose="020B0604020202020204" pitchFamily="34" charset="0"/>
                <a:ea typeface="Volta Modern Text 75" charset="0"/>
                <a:cs typeface="Arial" panose="020B0604020202020204" pitchFamily="34" charset="0"/>
              </a:rPr>
              <a:t>Rolling out a similar telemedicine program </a:t>
            </a:r>
          </a:p>
        </p:txBody>
      </p:sp>
      <p:sp>
        <p:nvSpPr>
          <p:cNvPr id="21" name="TextBox 20"/>
          <p:cNvSpPr txBox="1"/>
          <p:nvPr/>
        </p:nvSpPr>
        <p:spPr>
          <a:xfrm>
            <a:off x="8916241" y="4650483"/>
            <a:ext cx="2738484" cy="992579"/>
          </a:xfrm>
          <a:prstGeom prst="rect">
            <a:avLst/>
          </a:prstGeom>
          <a:noFill/>
        </p:spPr>
        <p:txBody>
          <a:bodyPr wrap="square" rtlCol="0">
            <a:spAutoFit/>
          </a:bodyPr>
          <a:lstStyle/>
          <a:p>
            <a:pPr>
              <a:spcAft>
                <a:spcPts val="900"/>
              </a:spcAft>
            </a:pPr>
            <a:r>
              <a:rPr lang="en-GB" sz="900" dirty="0">
                <a:latin typeface="Arial" panose="020B0604020202020204" pitchFamily="34" charset="0"/>
                <a:ea typeface="Volta Modern Text 55 Roman" charset="0"/>
                <a:cs typeface="Arial" panose="020B0604020202020204" pitchFamily="34" charset="0"/>
              </a:rPr>
              <a:t>Quick guide to telemedicine rollout</a:t>
            </a:r>
          </a:p>
          <a:p>
            <a:pPr>
              <a:spcAft>
                <a:spcPts val="900"/>
              </a:spcAft>
            </a:pPr>
            <a:r>
              <a:rPr lang="en-US" sz="900" dirty="0">
                <a:latin typeface="Arial" panose="020B0604020202020204" pitchFamily="34" charset="0"/>
                <a:ea typeface="Volta Modern Text 55 Roman" charset="0"/>
                <a:cs typeface="Arial" panose="020B0604020202020204" pitchFamily="34" charset="0"/>
              </a:rPr>
              <a:t>Launching a telemedicine program</a:t>
            </a:r>
          </a:p>
          <a:p>
            <a:pPr>
              <a:spcAft>
                <a:spcPts val="900"/>
              </a:spcAft>
            </a:pPr>
            <a:r>
              <a:rPr lang="en-US" sz="900" dirty="0">
                <a:latin typeface="Arial" panose="020B0604020202020204" pitchFamily="34" charset="0"/>
                <a:ea typeface="Volta Modern Text 55 Roman" charset="0"/>
                <a:cs typeface="Arial" panose="020B0604020202020204" pitchFamily="34" charset="0"/>
              </a:rPr>
              <a:t>Considerations</a:t>
            </a:r>
          </a:p>
          <a:p>
            <a:pPr>
              <a:spcAft>
                <a:spcPts val="900"/>
              </a:spcAft>
            </a:pPr>
            <a:r>
              <a:rPr lang="en-US" sz="900" dirty="0">
                <a:latin typeface="Arial" panose="020B0604020202020204" pitchFamily="34" charset="0"/>
                <a:ea typeface="Volta Modern Text 55 Roman" charset="0"/>
                <a:cs typeface="Arial" panose="020B0604020202020204" pitchFamily="34" charset="0"/>
              </a:rPr>
              <a:t>Final thoughts</a:t>
            </a:r>
          </a:p>
        </p:txBody>
      </p:sp>
      <p:grpSp>
        <p:nvGrpSpPr>
          <p:cNvPr id="5" name="Group 4"/>
          <p:cNvGrpSpPr/>
          <p:nvPr/>
        </p:nvGrpSpPr>
        <p:grpSpPr>
          <a:xfrm>
            <a:off x="3264315" y="1672652"/>
            <a:ext cx="5631711" cy="4850611"/>
            <a:chOff x="4899388" y="1710753"/>
            <a:chExt cx="4469940" cy="4288001"/>
          </a:xfrm>
        </p:grpSpPr>
        <p:cxnSp>
          <p:nvCxnSpPr>
            <p:cNvPr id="24" name="Straight Connector 23"/>
            <p:cNvCxnSpPr/>
            <p:nvPr/>
          </p:nvCxnSpPr>
          <p:spPr>
            <a:xfrm>
              <a:off x="4899388" y="1710753"/>
              <a:ext cx="0" cy="4288001"/>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7125607" y="1710753"/>
              <a:ext cx="0" cy="4288001"/>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9369328" y="1710753"/>
              <a:ext cx="0" cy="4288001"/>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grpSp>
      <p:cxnSp>
        <p:nvCxnSpPr>
          <p:cNvPr id="32" name="Straight Arrow Connector 31"/>
          <p:cNvCxnSpPr/>
          <p:nvPr/>
        </p:nvCxnSpPr>
        <p:spPr>
          <a:xfrm>
            <a:off x="2854229" y="4906805"/>
            <a:ext cx="175994"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a:off x="1707661" y="5163471"/>
            <a:ext cx="175994"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p:nvPr/>
        </p:nvCxnSpPr>
        <p:spPr>
          <a:xfrm>
            <a:off x="5022442" y="5146772"/>
            <a:ext cx="175994"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a:off x="4299146" y="4745207"/>
            <a:ext cx="175994"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nvGrpSpPr>
          <p:cNvPr id="56" name="Group 55"/>
          <p:cNvGrpSpPr/>
          <p:nvPr/>
        </p:nvGrpSpPr>
        <p:grpSpPr>
          <a:xfrm>
            <a:off x="11271320" y="459872"/>
            <a:ext cx="322309" cy="223574"/>
            <a:chOff x="4495800" y="914400"/>
            <a:chExt cx="228600" cy="152400"/>
          </a:xfrm>
        </p:grpSpPr>
        <p:cxnSp>
          <p:nvCxnSpPr>
            <p:cNvPr id="57" name="Straight Connector 56"/>
            <p:cNvCxnSpPr/>
            <p:nvPr/>
          </p:nvCxnSpPr>
          <p:spPr>
            <a:xfrm>
              <a:off x="4495800" y="914400"/>
              <a:ext cx="228600" cy="0"/>
            </a:xfrm>
            <a:prstGeom prst="line">
              <a:avLst/>
            </a:prstGeom>
            <a:noFill/>
            <a:ln w="19050" cap="rnd" cmpd="sng" algn="ctr">
              <a:solidFill>
                <a:srgbClr val="000000"/>
              </a:solidFill>
              <a:prstDash val="solid"/>
            </a:ln>
            <a:effectLst/>
          </p:spPr>
        </p:cxnSp>
        <p:cxnSp>
          <p:nvCxnSpPr>
            <p:cNvPr id="58" name="Straight Connector 57"/>
            <p:cNvCxnSpPr/>
            <p:nvPr/>
          </p:nvCxnSpPr>
          <p:spPr>
            <a:xfrm>
              <a:off x="4495800" y="990600"/>
              <a:ext cx="228600" cy="0"/>
            </a:xfrm>
            <a:prstGeom prst="line">
              <a:avLst/>
            </a:prstGeom>
            <a:noFill/>
            <a:ln w="19050" cap="rnd" cmpd="sng" algn="ctr">
              <a:solidFill>
                <a:srgbClr val="000000"/>
              </a:solidFill>
              <a:prstDash val="solid"/>
            </a:ln>
            <a:effectLst/>
          </p:spPr>
        </p:cxnSp>
        <p:cxnSp>
          <p:nvCxnSpPr>
            <p:cNvPr id="59" name="Straight Connector 58"/>
            <p:cNvCxnSpPr/>
            <p:nvPr/>
          </p:nvCxnSpPr>
          <p:spPr>
            <a:xfrm>
              <a:off x="4495800" y="1066800"/>
              <a:ext cx="228600" cy="0"/>
            </a:xfrm>
            <a:prstGeom prst="line">
              <a:avLst/>
            </a:prstGeom>
            <a:noFill/>
            <a:ln w="19050" cap="rnd" cmpd="sng" algn="ctr">
              <a:solidFill>
                <a:srgbClr val="000000"/>
              </a:solidFill>
              <a:prstDash val="solid"/>
            </a:ln>
            <a:effectLst/>
          </p:spPr>
        </p:cxnSp>
      </p:grpSp>
      <p:grpSp>
        <p:nvGrpSpPr>
          <p:cNvPr id="60" name="Group 59"/>
          <p:cNvGrpSpPr/>
          <p:nvPr/>
        </p:nvGrpSpPr>
        <p:grpSpPr>
          <a:xfrm>
            <a:off x="553844" y="908759"/>
            <a:ext cx="5620077" cy="73175"/>
            <a:chOff x="553844" y="-455342"/>
            <a:chExt cx="5620077" cy="73175"/>
          </a:xfrm>
        </p:grpSpPr>
        <p:grpSp>
          <p:nvGrpSpPr>
            <p:cNvPr id="61" name="Group 60"/>
            <p:cNvGrpSpPr/>
            <p:nvPr/>
          </p:nvGrpSpPr>
          <p:grpSpPr>
            <a:xfrm>
              <a:off x="553844" y="-455342"/>
              <a:ext cx="681567" cy="73175"/>
              <a:chOff x="1828800" y="5858934"/>
              <a:chExt cx="681567" cy="73175"/>
            </a:xfrm>
          </p:grpSpPr>
          <p:sp>
            <p:nvSpPr>
              <p:cNvPr id="97" name="Oval 96"/>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98"/>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2" name="Group 61"/>
            <p:cNvGrpSpPr/>
            <p:nvPr/>
          </p:nvGrpSpPr>
          <p:grpSpPr>
            <a:xfrm>
              <a:off x="1376929" y="-455342"/>
              <a:ext cx="681567" cy="73175"/>
              <a:chOff x="1828800" y="5858934"/>
              <a:chExt cx="681567" cy="73175"/>
            </a:xfrm>
          </p:grpSpPr>
          <p:sp>
            <p:nvSpPr>
              <p:cNvPr id="93" name="Oval 92"/>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94"/>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3" name="Group 62"/>
            <p:cNvGrpSpPr/>
            <p:nvPr/>
          </p:nvGrpSpPr>
          <p:grpSpPr>
            <a:xfrm>
              <a:off x="2200014" y="-455342"/>
              <a:ext cx="681567" cy="73175"/>
              <a:chOff x="1828800" y="5858934"/>
              <a:chExt cx="681567" cy="73175"/>
            </a:xfrm>
          </p:grpSpPr>
          <p:sp>
            <p:nvSpPr>
              <p:cNvPr id="89" name="Oval 88"/>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4" name="Group 63"/>
            <p:cNvGrpSpPr/>
            <p:nvPr/>
          </p:nvGrpSpPr>
          <p:grpSpPr>
            <a:xfrm>
              <a:off x="3023099" y="-455342"/>
              <a:ext cx="681567" cy="73175"/>
              <a:chOff x="1828800" y="5858934"/>
              <a:chExt cx="681567" cy="73175"/>
            </a:xfrm>
          </p:grpSpPr>
          <p:sp>
            <p:nvSpPr>
              <p:cNvPr id="85" name="Oval 84"/>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5" name="Group 64"/>
            <p:cNvGrpSpPr/>
            <p:nvPr/>
          </p:nvGrpSpPr>
          <p:grpSpPr>
            <a:xfrm>
              <a:off x="3846184" y="-455342"/>
              <a:ext cx="681567" cy="73175"/>
              <a:chOff x="1828800" y="5858934"/>
              <a:chExt cx="681567" cy="73175"/>
            </a:xfrm>
          </p:grpSpPr>
          <p:sp>
            <p:nvSpPr>
              <p:cNvPr id="81" name="Oval 80"/>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6" name="Group 65"/>
            <p:cNvGrpSpPr/>
            <p:nvPr/>
          </p:nvGrpSpPr>
          <p:grpSpPr>
            <a:xfrm>
              <a:off x="4669269" y="-455342"/>
              <a:ext cx="681567" cy="73175"/>
              <a:chOff x="1828800" y="5858934"/>
              <a:chExt cx="681567" cy="73175"/>
            </a:xfrm>
          </p:grpSpPr>
          <p:sp>
            <p:nvSpPr>
              <p:cNvPr id="77" name="Oval 76"/>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7" name="Group 66"/>
            <p:cNvGrpSpPr/>
            <p:nvPr/>
          </p:nvGrpSpPr>
          <p:grpSpPr>
            <a:xfrm>
              <a:off x="5492354" y="-455342"/>
              <a:ext cx="681567" cy="73175"/>
              <a:chOff x="1828800" y="5858934"/>
              <a:chExt cx="681567" cy="73175"/>
            </a:xfrm>
          </p:grpSpPr>
          <p:sp>
            <p:nvSpPr>
              <p:cNvPr id="73" name="Oval 72"/>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Oval 74"/>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03" name="Rectangle 102">
            <a:hlinkClick r:id="rId8"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p:cNvGrpSpPr/>
          <p:nvPr/>
        </p:nvGrpSpPr>
        <p:grpSpPr>
          <a:xfrm>
            <a:off x="4266681" y="2480579"/>
            <a:ext cx="796178" cy="796178"/>
            <a:chOff x="9980342" y="2141034"/>
            <a:chExt cx="981308" cy="981308"/>
          </a:xfrm>
        </p:grpSpPr>
        <p:sp>
          <p:nvSpPr>
            <p:cNvPr id="6" name="Triangle 5">
              <a:hlinkClick r:id="rId3" action="ppaction://hlinksldjump"/>
            </p:cNvPr>
            <p:cNvSpPr/>
            <p:nvPr/>
          </p:nvSpPr>
          <p:spPr>
            <a:xfrm rot="5400000">
              <a:off x="10274565" y="2399673"/>
              <a:ext cx="551113" cy="47509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hlinkClick r:id="rId3" action="ppaction://hlinksldjump"/>
            </p:cNvPr>
            <p:cNvSpPr/>
            <p:nvPr/>
          </p:nvSpPr>
          <p:spPr>
            <a:xfrm>
              <a:off x="9980342" y="2141034"/>
              <a:ext cx="981308" cy="981308"/>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07" name="Straight Arrow Connector 106"/>
          <p:cNvCxnSpPr/>
          <p:nvPr/>
        </p:nvCxnSpPr>
        <p:spPr>
          <a:xfrm>
            <a:off x="4587426" y="6073606"/>
            <a:ext cx="175994"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08" name="Straight Arrow Connector 107"/>
          <p:cNvCxnSpPr/>
          <p:nvPr/>
        </p:nvCxnSpPr>
        <p:spPr>
          <a:xfrm>
            <a:off x="4499429" y="6318443"/>
            <a:ext cx="175994"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09" name="Straight Arrow Connector 108"/>
          <p:cNvCxnSpPr/>
          <p:nvPr/>
        </p:nvCxnSpPr>
        <p:spPr>
          <a:xfrm>
            <a:off x="8312280" y="4899929"/>
            <a:ext cx="175994"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11" name="Straight Arrow Connector 110"/>
          <p:cNvCxnSpPr/>
          <p:nvPr/>
        </p:nvCxnSpPr>
        <p:spPr>
          <a:xfrm>
            <a:off x="7227841" y="5163400"/>
            <a:ext cx="175994"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12" name="Straight Arrow Connector 111"/>
          <p:cNvCxnSpPr/>
          <p:nvPr/>
        </p:nvCxnSpPr>
        <p:spPr>
          <a:xfrm>
            <a:off x="7919875" y="5403623"/>
            <a:ext cx="175994"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13" name="Straight Arrow Connector 112"/>
          <p:cNvCxnSpPr/>
          <p:nvPr/>
        </p:nvCxnSpPr>
        <p:spPr>
          <a:xfrm>
            <a:off x="10810068" y="4773318"/>
            <a:ext cx="175994"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114" name="Rectangle 113"/>
          <p:cNvSpPr/>
          <p:nvPr/>
        </p:nvSpPr>
        <p:spPr>
          <a:xfrm>
            <a:off x="8748793" y="6222570"/>
            <a:ext cx="3443207" cy="6354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5" name="Straight Arrow Connector 114"/>
          <p:cNvCxnSpPr/>
          <p:nvPr/>
        </p:nvCxnSpPr>
        <p:spPr>
          <a:xfrm>
            <a:off x="9794556" y="5253214"/>
            <a:ext cx="175994"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17" name="Straight Arrow Connector 116"/>
          <p:cNvCxnSpPr/>
          <p:nvPr/>
        </p:nvCxnSpPr>
        <p:spPr>
          <a:xfrm>
            <a:off x="10810068" y="5029982"/>
            <a:ext cx="175994"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18" name="Straight Arrow Connector 117"/>
          <p:cNvCxnSpPr/>
          <p:nvPr/>
        </p:nvCxnSpPr>
        <p:spPr>
          <a:xfrm>
            <a:off x="9794556" y="5524396"/>
            <a:ext cx="175994"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 name="Rectangle 1">
            <a:hlinkClick r:id="rId9" action="ppaction://hlinksldjump"/>
          </p:cNvPr>
          <p:cNvSpPr/>
          <p:nvPr/>
        </p:nvSpPr>
        <p:spPr>
          <a:xfrm>
            <a:off x="458228" y="4172122"/>
            <a:ext cx="2423504" cy="1046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101" name="Rectangle 100">
            <a:hlinkClick r:id="rId10" action="ppaction://hlinksldjump"/>
          </p:cNvPr>
          <p:cNvSpPr/>
          <p:nvPr/>
        </p:nvSpPr>
        <p:spPr>
          <a:xfrm>
            <a:off x="424978" y="5040997"/>
            <a:ext cx="2702560" cy="396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2" name="Rectangle 101">
            <a:hlinkClick r:id="rId11" action="ppaction://hlinksldjump"/>
          </p:cNvPr>
          <p:cNvSpPr/>
          <p:nvPr/>
        </p:nvSpPr>
        <p:spPr>
          <a:xfrm>
            <a:off x="3312160" y="4135120"/>
            <a:ext cx="2682240" cy="7318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16" name="Rectangle 115">
            <a:hlinkClick r:id="rId12" action="ppaction://hlinksldjump"/>
          </p:cNvPr>
          <p:cNvSpPr/>
          <p:nvPr/>
        </p:nvSpPr>
        <p:spPr>
          <a:xfrm>
            <a:off x="3291535" y="5282174"/>
            <a:ext cx="2682240" cy="548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19" name="Rectangle 118">
            <a:hlinkClick r:id="rId13" action="ppaction://hlinksldjump"/>
          </p:cNvPr>
          <p:cNvSpPr/>
          <p:nvPr/>
        </p:nvSpPr>
        <p:spPr>
          <a:xfrm>
            <a:off x="3226300" y="5739066"/>
            <a:ext cx="2682240" cy="406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10" name="Rectangle 109">
            <a:hlinkClick r:id="rId14" action="ppaction://hlinksldjump"/>
          </p:cNvPr>
          <p:cNvSpPr/>
          <p:nvPr/>
        </p:nvSpPr>
        <p:spPr>
          <a:xfrm>
            <a:off x="3187994" y="4877990"/>
            <a:ext cx="2679513" cy="4261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123" name="Rectangle 122">
            <a:hlinkClick r:id="rId15" action="ppaction://hlinksldjump"/>
            <a:extLst>
              <a:ext uri="{FF2B5EF4-FFF2-40B4-BE49-F238E27FC236}">
                <a16:creationId xmlns:a16="http://schemas.microsoft.com/office/drawing/2014/main" id="{1EB1FB05-D050-8647-80AA-221C6C74AE8A}"/>
              </a:ext>
            </a:extLst>
          </p:cNvPr>
          <p:cNvSpPr/>
          <p:nvPr/>
        </p:nvSpPr>
        <p:spPr>
          <a:xfrm>
            <a:off x="6072554" y="4633742"/>
            <a:ext cx="2702560" cy="3962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24" name="Rectangle 123">
            <a:hlinkClick r:id="rId16" action="ppaction://hlinksldjump"/>
            <a:extLst>
              <a:ext uri="{FF2B5EF4-FFF2-40B4-BE49-F238E27FC236}">
                <a16:creationId xmlns:a16="http://schemas.microsoft.com/office/drawing/2014/main" id="{76789EC1-399D-ED48-9A56-BDEA7ABB884E}"/>
              </a:ext>
            </a:extLst>
          </p:cNvPr>
          <p:cNvSpPr/>
          <p:nvPr/>
        </p:nvSpPr>
        <p:spPr>
          <a:xfrm>
            <a:off x="3326611" y="6180253"/>
            <a:ext cx="2640570" cy="2894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25" name="Rectangle 124">
            <a:hlinkClick r:id="rId17" action="ppaction://hlinksldjump"/>
            <a:extLst>
              <a:ext uri="{FF2B5EF4-FFF2-40B4-BE49-F238E27FC236}">
                <a16:creationId xmlns:a16="http://schemas.microsoft.com/office/drawing/2014/main" id="{EF718D29-FFD0-CB4C-AC63-BE0E339652BC}"/>
              </a:ext>
            </a:extLst>
          </p:cNvPr>
          <p:cNvSpPr/>
          <p:nvPr/>
        </p:nvSpPr>
        <p:spPr>
          <a:xfrm>
            <a:off x="6131171" y="5063775"/>
            <a:ext cx="2702560" cy="1848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26" name="Rectangle 125">
            <a:hlinkClick r:id="rId18" action="ppaction://hlinksldjump"/>
            <a:extLst>
              <a:ext uri="{FF2B5EF4-FFF2-40B4-BE49-F238E27FC236}">
                <a16:creationId xmlns:a16="http://schemas.microsoft.com/office/drawing/2014/main" id="{E72ED078-C79E-EF48-A77D-38CCAE25AEBA}"/>
              </a:ext>
            </a:extLst>
          </p:cNvPr>
          <p:cNvSpPr/>
          <p:nvPr/>
        </p:nvSpPr>
        <p:spPr>
          <a:xfrm>
            <a:off x="6142895" y="5317775"/>
            <a:ext cx="2702560" cy="1848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27" name="Rectangle 126">
            <a:hlinkClick r:id="rId19" action="ppaction://hlinksldjump"/>
            <a:extLst>
              <a:ext uri="{FF2B5EF4-FFF2-40B4-BE49-F238E27FC236}">
                <a16:creationId xmlns:a16="http://schemas.microsoft.com/office/drawing/2014/main" id="{9A394881-9C25-2142-A003-274BC3C384B9}"/>
              </a:ext>
            </a:extLst>
          </p:cNvPr>
          <p:cNvSpPr/>
          <p:nvPr/>
        </p:nvSpPr>
        <p:spPr>
          <a:xfrm>
            <a:off x="8995427" y="4665190"/>
            <a:ext cx="2580245" cy="2621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128" name="Rectangle 127">
            <a:hlinkClick r:id="rId20" action="ppaction://hlinksldjump"/>
            <a:extLst>
              <a:ext uri="{FF2B5EF4-FFF2-40B4-BE49-F238E27FC236}">
                <a16:creationId xmlns:a16="http://schemas.microsoft.com/office/drawing/2014/main" id="{85643CFD-B040-FB46-9FA5-5258E154B70E}"/>
              </a:ext>
            </a:extLst>
          </p:cNvPr>
          <p:cNvSpPr/>
          <p:nvPr/>
        </p:nvSpPr>
        <p:spPr>
          <a:xfrm>
            <a:off x="8933132" y="4895743"/>
            <a:ext cx="2728284" cy="2572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29" name="Rectangle 128">
            <a:hlinkClick r:id="rId21" action="ppaction://hlinksldjump"/>
            <a:extLst>
              <a:ext uri="{FF2B5EF4-FFF2-40B4-BE49-F238E27FC236}">
                <a16:creationId xmlns:a16="http://schemas.microsoft.com/office/drawing/2014/main" id="{BC423452-0D13-B841-A45C-16088146679A}"/>
              </a:ext>
            </a:extLst>
          </p:cNvPr>
          <p:cNvSpPr/>
          <p:nvPr/>
        </p:nvSpPr>
        <p:spPr>
          <a:xfrm>
            <a:off x="8980965" y="5153012"/>
            <a:ext cx="2666314" cy="2305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30" name="Rectangle 129">
            <a:hlinkClick r:id="rId22" action="ppaction://hlinksldjump"/>
            <a:extLst>
              <a:ext uri="{FF2B5EF4-FFF2-40B4-BE49-F238E27FC236}">
                <a16:creationId xmlns:a16="http://schemas.microsoft.com/office/drawing/2014/main" id="{6F61C761-A483-4546-BA9E-CF096AB6DCE6}"/>
              </a:ext>
            </a:extLst>
          </p:cNvPr>
          <p:cNvSpPr/>
          <p:nvPr/>
        </p:nvSpPr>
        <p:spPr>
          <a:xfrm>
            <a:off x="8980965" y="5402267"/>
            <a:ext cx="2631145" cy="3004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21" name="Rectangle 120">
            <a:hlinkClick r:id="rId23" action="ppaction://hlinksldjump"/>
            <a:extLst>
              <a:ext uri="{FF2B5EF4-FFF2-40B4-BE49-F238E27FC236}">
                <a16:creationId xmlns:a16="http://schemas.microsoft.com/office/drawing/2014/main" id="{F3E34DD7-DD6B-4741-9AB7-CCB7A07CC360}"/>
              </a:ext>
            </a:extLst>
          </p:cNvPr>
          <p:cNvSpPr/>
          <p:nvPr/>
        </p:nvSpPr>
        <p:spPr>
          <a:xfrm>
            <a:off x="6142895" y="5547600"/>
            <a:ext cx="2702560" cy="372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cxnSp>
        <p:nvCxnSpPr>
          <p:cNvPr id="122" name="Straight Arrow Connector 121">
            <a:extLst>
              <a:ext uri="{FF2B5EF4-FFF2-40B4-BE49-F238E27FC236}">
                <a16:creationId xmlns:a16="http://schemas.microsoft.com/office/drawing/2014/main" id="{D8AAE702-25DC-4D63-88D3-15698C90B7BF}"/>
              </a:ext>
            </a:extLst>
          </p:cNvPr>
          <p:cNvCxnSpPr/>
          <p:nvPr/>
        </p:nvCxnSpPr>
        <p:spPr>
          <a:xfrm>
            <a:off x="6836440" y="5788163"/>
            <a:ext cx="175994"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08327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131"/>
                                        </p:tgtEl>
                                        <p:attrNameLst>
                                          <p:attrName>style.visibility</p:attrName>
                                        </p:attrNameLst>
                                      </p:cBhvr>
                                      <p:to>
                                        <p:strVal val="visible"/>
                                      </p:to>
                                    </p:set>
                                    <p:animEffect transition="in" filter="fade">
                                      <p:cBhvr>
                                        <p:cTn id="17" dur="500"/>
                                        <p:tgtEl>
                                          <p:spTgt spid="13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fade">
                                      <p:cBhvr>
                                        <p:cTn id="27" dur="500"/>
                                        <p:tgtEl>
                                          <p:spTgt spid="10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106"/>
                                        </p:tgtEl>
                                        <p:attrNameLst>
                                          <p:attrName>style.visibility</p:attrName>
                                        </p:attrNameLst>
                                      </p:cBhvr>
                                      <p:to>
                                        <p:strVal val="visible"/>
                                      </p:to>
                                    </p:set>
                                    <p:animEffect transition="in" filter="fade">
                                      <p:cBhvr>
                                        <p:cTn id="37" dur="500"/>
                                        <p:tgtEl>
                                          <p:spTgt spid="10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500"/>
                                        <p:tgtEl>
                                          <p:spTgt spid="32"/>
                                        </p:tgtEl>
                                      </p:cBhvr>
                                    </p:animEffect>
                                  </p:childTnLst>
                                </p:cTn>
                              </p:par>
                              <p:par>
                                <p:cTn id="47" presetID="10" presetClass="entr" presetSubtype="0" fill="hold"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10" presetClass="entr" presetSubtype="0" fill="hold"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par>
                                <p:cTn id="56" presetID="10" presetClass="entr" presetSubtype="0" fill="hold" nodeType="withEffect">
                                  <p:stCondLst>
                                    <p:cond delay="0"/>
                                  </p:stCondLst>
                                  <p:childTnLst>
                                    <p:set>
                                      <p:cBhvr>
                                        <p:cTn id="57" dur="1" fill="hold">
                                          <p:stCondLst>
                                            <p:cond delay="0"/>
                                          </p:stCondLst>
                                        </p:cTn>
                                        <p:tgtEl>
                                          <p:spTgt spid="107"/>
                                        </p:tgtEl>
                                        <p:attrNameLst>
                                          <p:attrName>style.visibility</p:attrName>
                                        </p:attrNameLst>
                                      </p:cBhvr>
                                      <p:to>
                                        <p:strVal val="visible"/>
                                      </p:to>
                                    </p:set>
                                    <p:animEffect transition="in" filter="fade">
                                      <p:cBhvr>
                                        <p:cTn id="58" dur="500"/>
                                        <p:tgtEl>
                                          <p:spTgt spid="107"/>
                                        </p:tgtEl>
                                      </p:cBhvr>
                                    </p:animEffect>
                                  </p:childTnLst>
                                </p:cTn>
                              </p:par>
                              <p:par>
                                <p:cTn id="59" presetID="10" presetClass="entr" presetSubtype="0" fill="hold" nodeType="withEffect">
                                  <p:stCondLst>
                                    <p:cond delay="0"/>
                                  </p:stCondLst>
                                  <p:childTnLst>
                                    <p:set>
                                      <p:cBhvr>
                                        <p:cTn id="60" dur="1" fill="hold">
                                          <p:stCondLst>
                                            <p:cond delay="0"/>
                                          </p:stCondLst>
                                        </p:cTn>
                                        <p:tgtEl>
                                          <p:spTgt spid="108"/>
                                        </p:tgtEl>
                                        <p:attrNameLst>
                                          <p:attrName>style.visibility</p:attrName>
                                        </p:attrNameLst>
                                      </p:cBhvr>
                                      <p:to>
                                        <p:strVal val="visible"/>
                                      </p:to>
                                    </p:set>
                                    <p:animEffect transition="in" filter="fade">
                                      <p:cBhvr>
                                        <p:cTn id="61" dur="500"/>
                                        <p:tgtEl>
                                          <p:spTgt spid="108"/>
                                        </p:tgtEl>
                                      </p:cBhvr>
                                    </p:animEffect>
                                  </p:childTnLst>
                                </p:cTn>
                              </p:par>
                              <p:par>
                                <p:cTn id="62" presetID="10" presetClass="entr" presetSubtype="0" fill="hold" nodeType="withEffect">
                                  <p:stCondLst>
                                    <p:cond delay="0"/>
                                  </p:stCondLst>
                                  <p:childTnLst>
                                    <p:set>
                                      <p:cBhvr>
                                        <p:cTn id="63" dur="1" fill="hold">
                                          <p:stCondLst>
                                            <p:cond delay="0"/>
                                          </p:stCondLst>
                                        </p:cTn>
                                        <p:tgtEl>
                                          <p:spTgt spid="109"/>
                                        </p:tgtEl>
                                        <p:attrNameLst>
                                          <p:attrName>style.visibility</p:attrName>
                                        </p:attrNameLst>
                                      </p:cBhvr>
                                      <p:to>
                                        <p:strVal val="visible"/>
                                      </p:to>
                                    </p:set>
                                    <p:animEffect transition="in" filter="fade">
                                      <p:cBhvr>
                                        <p:cTn id="64" dur="500"/>
                                        <p:tgtEl>
                                          <p:spTgt spid="109"/>
                                        </p:tgtEl>
                                      </p:cBhvr>
                                    </p:animEffect>
                                  </p:childTnLst>
                                </p:cTn>
                              </p:par>
                              <p:par>
                                <p:cTn id="65" presetID="10" presetClass="entr" presetSubtype="0" fill="hold" nodeType="withEffect">
                                  <p:stCondLst>
                                    <p:cond delay="0"/>
                                  </p:stCondLst>
                                  <p:childTnLst>
                                    <p:set>
                                      <p:cBhvr>
                                        <p:cTn id="66" dur="1" fill="hold">
                                          <p:stCondLst>
                                            <p:cond delay="0"/>
                                          </p:stCondLst>
                                        </p:cTn>
                                        <p:tgtEl>
                                          <p:spTgt spid="111"/>
                                        </p:tgtEl>
                                        <p:attrNameLst>
                                          <p:attrName>style.visibility</p:attrName>
                                        </p:attrNameLst>
                                      </p:cBhvr>
                                      <p:to>
                                        <p:strVal val="visible"/>
                                      </p:to>
                                    </p:set>
                                    <p:animEffect transition="in" filter="fade">
                                      <p:cBhvr>
                                        <p:cTn id="67" dur="500"/>
                                        <p:tgtEl>
                                          <p:spTgt spid="111"/>
                                        </p:tgtEl>
                                      </p:cBhvr>
                                    </p:animEffect>
                                  </p:childTnLst>
                                </p:cTn>
                              </p:par>
                              <p:par>
                                <p:cTn id="68" presetID="10" presetClass="entr" presetSubtype="0" fill="hold" nodeType="withEffect">
                                  <p:stCondLst>
                                    <p:cond delay="0"/>
                                  </p:stCondLst>
                                  <p:childTnLst>
                                    <p:set>
                                      <p:cBhvr>
                                        <p:cTn id="69" dur="1" fill="hold">
                                          <p:stCondLst>
                                            <p:cond delay="0"/>
                                          </p:stCondLst>
                                        </p:cTn>
                                        <p:tgtEl>
                                          <p:spTgt spid="112"/>
                                        </p:tgtEl>
                                        <p:attrNameLst>
                                          <p:attrName>style.visibility</p:attrName>
                                        </p:attrNameLst>
                                      </p:cBhvr>
                                      <p:to>
                                        <p:strVal val="visible"/>
                                      </p:to>
                                    </p:set>
                                    <p:animEffect transition="in" filter="fade">
                                      <p:cBhvr>
                                        <p:cTn id="70" dur="500"/>
                                        <p:tgtEl>
                                          <p:spTgt spid="112"/>
                                        </p:tgtEl>
                                      </p:cBhvr>
                                    </p:animEffect>
                                  </p:childTnLst>
                                </p:cTn>
                              </p:par>
                              <p:par>
                                <p:cTn id="71" presetID="10" presetClass="entr" presetSubtype="0" fill="hold" nodeType="withEffect">
                                  <p:stCondLst>
                                    <p:cond delay="0"/>
                                  </p:stCondLst>
                                  <p:childTnLst>
                                    <p:set>
                                      <p:cBhvr>
                                        <p:cTn id="72" dur="1" fill="hold">
                                          <p:stCondLst>
                                            <p:cond delay="0"/>
                                          </p:stCondLst>
                                        </p:cTn>
                                        <p:tgtEl>
                                          <p:spTgt spid="113"/>
                                        </p:tgtEl>
                                        <p:attrNameLst>
                                          <p:attrName>style.visibility</p:attrName>
                                        </p:attrNameLst>
                                      </p:cBhvr>
                                      <p:to>
                                        <p:strVal val="visible"/>
                                      </p:to>
                                    </p:set>
                                    <p:animEffect transition="in" filter="fade">
                                      <p:cBhvr>
                                        <p:cTn id="73" dur="500"/>
                                        <p:tgtEl>
                                          <p:spTgt spid="113"/>
                                        </p:tgtEl>
                                      </p:cBhvr>
                                    </p:animEffect>
                                  </p:childTnLst>
                                </p:cTn>
                              </p:par>
                              <p:par>
                                <p:cTn id="74" presetID="10" presetClass="entr" presetSubtype="0" fill="hold" nodeType="withEffect">
                                  <p:stCondLst>
                                    <p:cond delay="0"/>
                                  </p:stCondLst>
                                  <p:childTnLst>
                                    <p:set>
                                      <p:cBhvr>
                                        <p:cTn id="75" dur="1" fill="hold">
                                          <p:stCondLst>
                                            <p:cond delay="0"/>
                                          </p:stCondLst>
                                        </p:cTn>
                                        <p:tgtEl>
                                          <p:spTgt spid="115"/>
                                        </p:tgtEl>
                                        <p:attrNameLst>
                                          <p:attrName>style.visibility</p:attrName>
                                        </p:attrNameLst>
                                      </p:cBhvr>
                                      <p:to>
                                        <p:strVal val="visible"/>
                                      </p:to>
                                    </p:set>
                                    <p:animEffect transition="in" filter="fade">
                                      <p:cBhvr>
                                        <p:cTn id="76" dur="500"/>
                                        <p:tgtEl>
                                          <p:spTgt spid="115"/>
                                        </p:tgtEl>
                                      </p:cBhvr>
                                    </p:animEffect>
                                  </p:childTnLst>
                                </p:cTn>
                              </p:par>
                              <p:par>
                                <p:cTn id="77" presetID="10" presetClass="entr" presetSubtype="0" fill="hold" nodeType="withEffect">
                                  <p:stCondLst>
                                    <p:cond delay="0"/>
                                  </p:stCondLst>
                                  <p:childTnLst>
                                    <p:set>
                                      <p:cBhvr>
                                        <p:cTn id="78" dur="1" fill="hold">
                                          <p:stCondLst>
                                            <p:cond delay="0"/>
                                          </p:stCondLst>
                                        </p:cTn>
                                        <p:tgtEl>
                                          <p:spTgt spid="117"/>
                                        </p:tgtEl>
                                        <p:attrNameLst>
                                          <p:attrName>style.visibility</p:attrName>
                                        </p:attrNameLst>
                                      </p:cBhvr>
                                      <p:to>
                                        <p:strVal val="visible"/>
                                      </p:to>
                                    </p:set>
                                    <p:animEffect transition="in" filter="fade">
                                      <p:cBhvr>
                                        <p:cTn id="79" dur="500"/>
                                        <p:tgtEl>
                                          <p:spTgt spid="117"/>
                                        </p:tgtEl>
                                      </p:cBhvr>
                                    </p:animEffect>
                                  </p:childTnLst>
                                </p:cTn>
                              </p:par>
                              <p:par>
                                <p:cTn id="80" presetID="10" presetClass="entr" presetSubtype="0" fill="hold" nodeType="withEffect">
                                  <p:stCondLst>
                                    <p:cond delay="0"/>
                                  </p:stCondLst>
                                  <p:childTnLst>
                                    <p:set>
                                      <p:cBhvr>
                                        <p:cTn id="81" dur="1" fill="hold">
                                          <p:stCondLst>
                                            <p:cond delay="0"/>
                                          </p:stCondLst>
                                        </p:cTn>
                                        <p:tgtEl>
                                          <p:spTgt spid="118"/>
                                        </p:tgtEl>
                                        <p:attrNameLst>
                                          <p:attrName>style.visibility</p:attrName>
                                        </p:attrNameLst>
                                      </p:cBhvr>
                                      <p:to>
                                        <p:strVal val="visible"/>
                                      </p:to>
                                    </p:set>
                                    <p:animEffect transition="in" filter="fade">
                                      <p:cBhvr>
                                        <p:cTn id="82" dur="500"/>
                                        <p:tgtEl>
                                          <p:spTgt spid="118"/>
                                        </p:tgtEl>
                                      </p:cBhvr>
                                    </p:animEffect>
                                  </p:childTnLst>
                                </p:cTn>
                              </p:par>
                              <p:par>
                                <p:cTn id="83" presetID="10" presetClass="entr" presetSubtype="0" fill="hold" nodeType="withEffect">
                                  <p:stCondLst>
                                    <p:cond delay="0"/>
                                  </p:stCondLst>
                                  <p:childTnLst>
                                    <p:set>
                                      <p:cBhvr>
                                        <p:cTn id="84" dur="1" fill="hold">
                                          <p:stCondLst>
                                            <p:cond delay="0"/>
                                          </p:stCondLst>
                                        </p:cTn>
                                        <p:tgtEl>
                                          <p:spTgt spid="122"/>
                                        </p:tgtEl>
                                        <p:attrNameLst>
                                          <p:attrName>style.visibility</p:attrName>
                                        </p:attrNameLst>
                                      </p:cBhvr>
                                      <p:to>
                                        <p:strVal val="visible"/>
                                      </p:to>
                                    </p:set>
                                    <p:animEffect transition="in" filter="fade">
                                      <p:cBhvr>
                                        <p:cTn id="85"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7801"/>
                    </a14:imgEffect>
                    <a14:imgEffect>
                      <a14:brightnessContrast bright="14000"/>
                    </a14:imgEffect>
                  </a14:imgLayer>
                </a14:imgProps>
              </a:ext>
              <a:ext uri="{28A0092B-C50C-407E-A947-70E740481C1C}">
                <a14:useLocalDpi xmlns:a14="http://schemas.microsoft.com/office/drawing/2010/main"/>
              </a:ext>
            </a:extLst>
          </a:blip>
          <a:srcRect/>
          <a:stretch/>
        </p:blipFill>
        <p:spPr>
          <a:xfrm flipH="1">
            <a:off x="-12905" y="-111512"/>
            <a:ext cx="12192004" cy="6857999"/>
          </a:xfrm>
          <a:prstGeom prst="rect">
            <a:avLst/>
          </a:prstGeom>
        </p:spPr>
      </p:pic>
      <p:sp>
        <p:nvSpPr>
          <p:cNvPr id="45" name="Rectangle 44"/>
          <p:cNvSpPr/>
          <p:nvPr/>
        </p:nvSpPr>
        <p:spPr>
          <a:xfrm rot="5400000">
            <a:off x="-812800" y="812800"/>
            <a:ext cx="6858000" cy="5232400"/>
          </a:xfrm>
          <a:prstGeom prst="rect">
            <a:avLst/>
          </a:prstGeom>
          <a:gradFill>
            <a:gsLst>
              <a:gs pos="0">
                <a:schemeClr val="accent1">
                  <a:alpha val="0"/>
                  <a:lumMod val="0"/>
                </a:schemeClr>
              </a:gs>
              <a:gs pos="100000">
                <a:schemeClr val="tx1">
                  <a:lumMod val="93000"/>
                  <a:lumOff val="7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2" name="Text Placeholder 1"/>
          <p:cNvSpPr>
            <a:spLocks noGrp="1"/>
          </p:cNvSpPr>
          <p:nvPr>
            <p:ph type="body" sz="quarter" idx="10"/>
          </p:nvPr>
        </p:nvSpPr>
        <p:spPr>
          <a:xfrm>
            <a:off x="471600" y="1076400"/>
            <a:ext cx="8987360" cy="1088302"/>
          </a:xfrm>
        </p:spPr>
        <p:txBody>
          <a:bodyPr/>
          <a:lstStyle/>
          <a:p>
            <a:r>
              <a:rPr lang="en-GB" dirty="0">
                <a:solidFill>
                  <a:schemeClr val="bg1"/>
                </a:solidFill>
              </a:rPr>
              <a:t>Who can benefit from the Toolkit?</a:t>
            </a:r>
          </a:p>
        </p:txBody>
      </p:sp>
      <p:grpSp>
        <p:nvGrpSpPr>
          <p:cNvPr id="3" name="Group 2"/>
          <p:cNvGrpSpPr/>
          <p:nvPr/>
        </p:nvGrpSpPr>
        <p:grpSpPr>
          <a:xfrm>
            <a:off x="553844" y="908759"/>
            <a:ext cx="5620077" cy="73175"/>
            <a:chOff x="553844" y="-455342"/>
            <a:chExt cx="5620077" cy="73175"/>
          </a:xfrm>
        </p:grpSpPr>
        <p:grpSp>
          <p:nvGrpSpPr>
            <p:cNvPr id="4" name="Group 3"/>
            <p:cNvGrpSpPr/>
            <p:nvPr/>
          </p:nvGrpSpPr>
          <p:grpSpPr>
            <a:xfrm>
              <a:off x="553844" y="-455342"/>
              <a:ext cx="681567" cy="73175"/>
              <a:chOff x="1828800" y="5858934"/>
              <a:chExt cx="681567" cy="73175"/>
            </a:xfrm>
          </p:grpSpPr>
          <p:sp>
            <p:nvSpPr>
              <p:cNvPr id="40" name="Oval 3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 name="Group 4"/>
            <p:cNvGrpSpPr/>
            <p:nvPr/>
          </p:nvGrpSpPr>
          <p:grpSpPr>
            <a:xfrm>
              <a:off x="1376929" y="-455342"/>
              <a:ext cx="681567" cy="73175"/>
              <a:chOff x="1828800" y="5858934"/>
              <a:chExt cx="681567" cy="73175"/>
            </a:xfrm>
          </p:grpSpPr>
          <p:sp>
            <p:nvSpPr>
              <p:cNvPr id="36" name="Oval 3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 name="Group 5"/>
            <p:cNvGrpSpPr/>
            <p:nvPr/>
          </p:nvGrpSpPr>
          <p:grpSpPr>
            <a:xfrm>
              <a:off x="2200014" y="-455342"/>
              <a:ext cx="681567" cy="73175"/>
              <a:chOff x="1828800" y="5858934"/>
              <a:chExt cx="681567" cy="73175"/>
            </a:xfrm>
          </p:grpSpPr>
          <p:sp>
            <p:nvSpPr>
              <p:cNvPr id="32" name="Oval 3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 name="Group 6"/>
            <p:cNvGrpSpPr/>
            <p:nvPr/>
          </p:nvGrpSpPr>
          <p:grpSpPr>
            <a:xfrm>
              <a:off x="3023099" y="-455342"/>
              <a:ext cx="681567" cy="73175"/>
              <a:chOff x="1828800" y="5858934"/>
              <a:chExt cx="681567" cy="73175"/>
            </a:xfrm>
          </p:grpSpPr>
          <p:sp>
            <p:nvSpPr>
              <p:cNvPr id="28" name="Oval 27"/>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31" name="Oval 30"/>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3846184" y="-455342"/>
              <a:ext cx="681567" cy="73175"/>
              <a:chOff x="1828800" y="5858934"/>
              <a:chExt cx="681567" cy="73175"/>
            </a:xfrm>
          </p:grpSpPr>
          <p:sp>
            <p:nvSpPr>
              <p:cNvPr id="24" name="Oval 23"/>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Oval 25"/>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4669269" y="-455342"/>
              <a:ext cx="681567" cy="73175"/>
              <a:chOff x="1828800" y="5858934"/>
              <a:chExt cx="681567" cy="73175"/>
            </a:xfrm>
          </p:grpSpPr>
          <p:sp>
            <p:nvSpPr>
              <p:cNvPr id="20" name="Oval 1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Oval 2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2234596" y="5859538"/>
                <a:ext cx="72571" cy="72571"/>
              </a:xfrm>
              <a:prstGeom prst="ellipse">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23" name="Oval 2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5492354" y="-455342"/>
              <a:ext cx="681567" cy="73175"/>
              <a:chOff x="1828800" y="5858934"/>
              <a:chExt cx="681567" cy="73175"/>
            </a:xfrm>
          </p:grpSpPr>
          <p:sp>
            <p:nvSpPr>
              <p:cNvPr id="16" name="Oval 1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Oval 1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 name="Oval 1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Oval 1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77" name="TextBox 76"/>
          <p:cNvSpPr txBox="1"/>
          <p:nvPr/>
        </p:nvSpPr>
        <p:spPr>
          <a:xfrm>
            <a:off x="475560" y="522626"/>
            <a:ext cx="3234306" cy="230832"/>
          </a:xfrm>
          <a:prstGeom prst="rect">
            <a:avLst/>
          </a:prstGeom>
          <a:noFill/>
        </p:spPr>
        <p:txBody>
          <a:bodyPr wrap="square" rtlCol="0">
            <a:spAutoFit/>
          </a:bodyPr>
          <a:lstStyle/>
          <a:p>
            <a:r>
              <a:rPr lang="en-US" sz="900" b="1" dirty="0">
                <a:solidFill>
                  <a:schemeClr val="bg1"/>
                </a:solidFill>
                <a:latin typeface="Arial" panose="020B0604020202020204" pitchFamily="34" charset="0"/>
                <a:ea typeface="Volta Modern Text 75" charset="0"/>
                <a:cs typeface="Arial" panose="020B0604020202020204" pitchFamily="34" charset="0"/>
              </a:rPr>
              <a:t>Interactive Ghana Telemedicine Toolkit</a:t>
            </a:r>
          </a:p>
        </p:txBody>
      </p:sp>
      <p:sp>
        <p:nvSpPr>
          <p:cNvPr id="49" name="TextBox 48"/>
          <p:cNvSpPr txBox="1"/>
          <p:nvPr/>
        </p:nvSpPr>
        <p:spPr>
          <a:xfrm>
            <a:off x="485122" y="1899084"/>
            <a:ext cx="5063801" cy="4298613"/>
          </a:xfrm>
          <a:prstGeom prst="rect">
            <a:avLst/>
          </a:prstGeom>
          <a:noFill/>
        </p:spPr>
        <p:txBody>
          <a:bodyPr wrap="square" rtlCol="0">
            <a:spAutoFit/>
          </a:bodyPr>
          <a:lstStyle/>
          <a:p>
            <a:pPr marL="285750" lvl="1" indent="-285750">
              <a:spcBef>
                <a:spcPts val="1000"/>
              </a:spcBef>
              <a:spcAft>
                <a:spcPts val="600"/>
              </a:spcAft>
              <a:buFont typeface="Arial" charset="0"/>
              <a:buChar char="•"/>
            </a:pPr>
            <a:r>
              <a:rPr lang="en-US" sz="2000" dirty="0">
                <a:solidFill>
                  <a:schemeClr val="bg1"/>
                </a:solidFill>
                <a:latin typeface="Arial" panose="020B0604020202020204" pitchFamily="34" charset="0"/>
                <a:ea typeface="Volta Modern Text 55 Roman" charset="0"/>
                <a:cs typeface="Arial" panose="020B0604020202020204" pitchFamily="34" charset="0"/>
              </a:rPr>
              <a:t>Countries with similar eHealth strategies </a:t>
            </a:r>
          </a:p>
          <a:p>
            <a:pPr marL="271463" lvl="1" indent="-271463">
              <a:spcBef>
                <a:spcPts val="1000"/>
              </a:spcBef>
              <a:spcAft>
                <a:spcPts val="600"/>
              </a:spcAft>
              <a:tabLst>
                <a:tab pos="528638" algn="l"/>
              </a:tabLst>
            </a:pPr>
            <a:r>
              <a:rPr lang="en-US" sz="2000" dirty="0">
                <a:solidFill>
                  <a:schemeClr val="bg1"/>
                </a:solidFill>
                <a:latin typeface="Arial" panose="020B0604020202020204" pitchFamily="34" charset="0"/>
                <a:ea typeface="Volta Modern Text 55 Roman" charset="0"/>
                <a:cs typeface="Arial" panose="020B0604020202020204" pitchFamily="34" charset="0"/>
              </a:rPr>
              <a:t>	-	Similar socioeconomic status                        	(low- and middle-income communities   	and populations) and health 	ecosystem </a:t>
            </a:r>
          </a:p>
          <a:p>
            <a:pPr marL="271463" lvl="1" indent="-271463">
              <a:spcBef>
                <a:spcPts val="1000"/>
              </a:spcBef>
              <a:spcAft>
                <a:spcPts val="600"/>
              </a:spcAft>
              <a:tabLst>
                <a:tab pos="528638" algn="l"/>
              </a:tabLst>
            </a:pPr>
            <a:r>
              <a:rPr lang="en-US" sz="2000" dirty="0">
                <a:solidFill>
                  <a:schemeClr val="bg1"/>
                </a:solidFill>
                <a:latin typeface="Arial" panose="020B0604020202020204" pitchFamily="34" charset="0"/>
                <a:ea typeface="Volta Modern Text 55 Roman" charset="0"/>
                <a:cs typeface="Arial" panose="020B0604020202020204" pitchFamily="34" charset="0"/>
              </a:rPr>
              <a:t>	-	Similar governance structures</a:t>
            </a:r>
          </a:p>
          <a:p>
            <a:pPr marL="285750" lvl="1" indent="-285750">
              <a:spcBef>
                <a:spcPts val="1000"/>
              </a:spcBef>
              <a:spcAft>
                <a:spcPts val="600"/>
              </a:spcAft>
              <a:buFont typeface="Arial" charset="0"/>
              <a:buChar char="•"/>
            </a:pPr>
            <a:r>
              <a:rPr lang="en-US" sz="2000" dirty="0">
                <a:solidFill>
                  <a:schemeClr val="bg1"/>
                </a:solidFill>
                <a:latin typeface="Arial" panose="020B0604020202020204" pitchFamily="34" charset="0"/>
                <a:ea typeface="Volta Modern Text 55 Roman" charset="0"/>
                <a:cs typeface="Arial" panose="020B0604020202020204" pitchFamily="34" charset="0"/>
              </a:rPr>
              <a:t>For regional or national scope</a:t>
            </a:r>
          </a:p>
          <a:p>
            <a:pPr marL="285750" lvl="1" indent="-285750">
              <a:spcBef>
                <a:spcPts val="1000"/>
              </a:spcBef>
              <a:spcAft>
                <a:spcPts val="600"/>
              </a:spcAft>
              <a:buFont typeface="Arial" charset="0"/>
              <a:buChar char="•"/>
            </a:pPr>
            <a:r>
              <a:rPr lang="en-US" sz="2000" dirty="0">
                <a:solidFill>
                  <a:schemeClr val="bg1"/>
                </a:solidFill>
                <a:latin typeface="Arial" panose="020B0604020202020204" pitchFamily="34" charset="0"/>
                <a:ea typeface="Volta Modern Text 55 Roman" charset="0"/>
                <a:cs typeface="Arial" panose="020B0604020202020204" pitchFamily="34" charset="0"/>
              </a:rPr>
              <a:t>Non-state actors wishing to support telemedicine solutions can also leverage this material (NGOs, UN Agencies, </a:t>
            </a:r>
            <a:br>
              <a:rPr lang="en-US" sz="2000" dirty="0">
                <a:solidFill>
                  <a:schemeClr val="bg1"/>
                </a:solidFill>
                <a:latin typeface="Arial" panose="020B0604020202020204" pitchFamily="34" charset="0"/>
                <a:ea typeface="Volta Modern Text 55 Roman" charset="0"/>
                <a:cs typeface="Arial" panose="020B0604020202020204" pitchFamily="34" charset="0"/>
              </a:rPr>
            </a:br>
            <a:r>
              <a:rPr lang="en-US" sz="2000" dirty="0">
                <a:solidFill>
                  <a:schemeClr val="bg1"/>
                </a:solidFill>
                <a:latin typeface="Arial" panose="020B0604020202020204" pitchFamily="34" charset="0"/>
                <a:ea typeface="Volta Modern Text 55 Roman" charset="0"/>
                <a:cs typeface="Arial" panose="020B0604020202020204" pitchFamily="34" charset="0"/>
              </a:rPr>
              <a:t>private sector)  </a:t>
            </a:r>
          </a:p>
        </p:txBody>
      </p:sp>
      <p:grpSp>
        <p:nvGrpSpPr>
          <p:cNvPr id="54" name="Group 53">
            <a:extLst>
              <a:ext uri="{FF2B5EF4-FFF2-40B4-BE49-F238E27FC236}">
                <a16:creationId xmlns:a16="http://schemas.microsoft.com/office/drawing/2014/main" id="{B8E6B0C3-0A29-8B44-AF13-047415B63D56}"/>
              </a:ext>
            </a:extLst>
          </p:cNvPr>
          <p:cNvGrpSpPr/>
          <p:nvPr/>
        </p:nvGrpSpPr>
        <p:grpSpPr>
          <a:xfrm>
            <a:off x="11271320" y="459872"/>
            <a:ext cx="322309" cy="223574"/>
            <a:chOff x="4495800" y="914400"/>
            <a:chExt cx="228600" cy="152400"/>
          </a:xfrm>
        </p:grpSpPr>
        <p:cxnSp>
          <p:nvCxnSpPr>
            <p:cNvPr id="55" name="Straight Connector 54">
              <a:extLst>
                <a:ext uri="{FF2B5EF4-FFF2-40B4-BE49-F238E27FC236}">
                  <a16:creationId xmlns:a16="http://schemas.microsoft.com/office/drawing/2014/main" id="{F2553610-CA20-B645-B81A-7159867B1B21}"/>
                </a:ext>
              </a:extLst>
            </p:cNvPr>
            <p:cNvCxnSpPr/>
            <p:nvPr/>
          </p:nvCxnSpPr>
          <p:spPr>
            <a:xfrm>
              <a:off x="4495800" y="914400"/>
              <a:ext cx="228600" cy="0"/>
            </a:xfrm>
            <a:prstGeom prst="line">
              <a:avLst/>
            </a:prstGeom>
            <a:noFill/>
            <a:ln w="19050" cap="rnd" cmpd="sng" algn="ctr">
              <a:solidFill>
                <a:schemeClr val="bg1"/>
              </a:solidFill>
              <a:prstDash val="solid"/>
            </a:ln>
            <a:effectLst/>
          </p:spPr>
        </p:cxnSp>
        <p:cxnSp>
          <p:nvCxnSpPr>
            <p:cNvPr id="56" name="Straight Connector 55">
              <a:extLst>
                <a:ext uri="{FF2B5EF4-FFF2-40B4-BE49-F238E27FC236}">
                  <a16:creationId xmlns:a16="http://schemas.microsoft.com/office/drawing/2014/main" id="{477AB571-6F96-0F48-BD53-FEF2880DCAF5}"/>
                </a:ext>
              </a:extLst>
            </p:cNvPr>
            <p:cNvCxnSpPr/>
            <p:nvPr/>
          </p:nvCxnSpPr>
          <p:spPr>
            <a:xfrm>
              <a:off x="4495800" y="990600"/>
              <a:ext cx="228600" cy="0"/>
            </a:xfrm>
            <a:prstGeom prst="line">
              <a:avLst/>
            </a:prstGeom>
            <a:noFill/>
            <a:ln w="19050" cap="rnd" cmpd="sng" algn="ctr">
              <a:solidFill>
                <a:schemeClr val="bg1"/>
              </a:solidFill>
              <a:prstDash val="solid"/>
            </a:ln>
            <a:effectLst/>
          </p:spPr>
        </p:cxnSp>
        <p:cxnSp>
          <p:nvCxnSpPr>
            <p:cNvPr id="57" name="Straight Connector 56">
              <a:extLst>
                <a:ext uri="{FF2B5EF4-FFF2-40B4-BE49-F238E27FC236}">
                  <a16:creationId xmlns:a16="http://schemas.microsoft.com/office/drawing/2014/main" id="{9B570AEF-2940-634B-B3C3-B7D3B4286AA3}"/>
                </a:ext>
              </a:extLst>
            </p:cNvPr>
            <p:cNvCxnSpPr/>
            <p:nvPr/>
          </p:nvCxnSpPr>
          <p:spPr>
            <a:xfrm>
              <a:off x="4495800" y="1066800"/>
              <a:ext cx="228600" cy="0"/>
            </a:xfrm>
            <a:prstGeom prst="line">
              <a:avLst/>
            </a:prstGeom>
            <a:noFill/>
            <a:ln w="19050" cap="rnd" cmpd="sng" algn="ctr">
              <a:solidFill>
                <a:schemeClr val="bg1"/>
              </a:solidFill>
              <a:prstDash val="solid"/>
            </a:ln>
            <a:effectLst/>
          </p:spPr>
        </p:cxnSp>
      </p:grpSp>
      <p:sp>
        <p:nvSpPr>
          <p:cNvPr id="58" name="Rectangle 57">
            <a:hlinkClick r:id="rId5" action="ppaction://hlinksldjump"/>
            <a:extLst>
              <a:ext uri="{FF2B5EF4-FFF2-40B4-BE49-F238E27FC236}">
                <a16:creationId xmlns:a16="http://schemas.microsoft.com/office/drawing/2014/main" id="{F3ED4076-8754-024D-9B8D-7FEBF43DDC43}"/>
              </a:ext>
            </a:extLst>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37791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6223820" y="5938684"/>
            <a:ext cx="5732206" cy="9193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0"/>
          </p:nvPr>
        </p:nvSpPr>
        <p:spPr>
          <a:xfrm>
            <a:off x="471600" y="1076400"/>
            <a:ext cx="6813120" cy="1088302"/>
          </a:xfrm>
        </p:spPr>
        <p:txBody>
          <a:bodyPr/>
          <a:lstStyle/>
          <a:p>
            <a:r>
              <a:rPr lang="en-GB" dirty="0"/>
              <a:t>Quick guide to telemedicine rollout</a:t>
            </a:r>
          </a:p>
        </p:txBody>
      </p:sp>
      <p:grpSp>
        <p:nvGrpSpPr>
          <p:cNvPr id="3" name="Group 2"/>
          <p:cNvGrpSpPr/>
          <p:nvPr/>
        </p:nvGrpSpPr>
        <p:grpSpPr>
          <a:xfrm>
            <a:off x="553844" y="908759"/>
            <a:ext cx="5620077" cy="73175"/>
            <a:chOff x="553844" y="-455342"/>
            <a:chExt cx="5620077" cy="73175"/>
          </a:xfrm>
        </p:grpSpPr>
        <p:grpSp>
          <p:nvGrpSpPr>
            <p:cNvPr id="4" name="Group 3"/>
            <p:cNvGrpSpPr/>
            <p:nvPr/>
          </p:nvGrpSpPr>
          <p:grpSpPr>
            <a:xfrm>
              <a:off x="553844" y="-455342"/>
              <a:ext cx="681567" cy="73175"/>
              <a:chOff x="1828800" y="5858934"/>
              <a:chExt cx="681567" cy="73175"/>
            </a:xfrm>
          </p:grpSpPr>
          <p:sp>
            <p:nvSpPr>
              <p:cNvPr id="40" name="Oval 3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 name="Group 4"/>
            <p:cNvGrpSpPr/>
            <p:nvPr/>
          </p:nvGrpSpPr>
          <p:grpSpPr>
            <a:xfrm>
              <a:off x="1376929" y="-455342"/>
              <a:ext cx="681567" cy="73175"/>
              <a:chOff x="1828800" y="5858934"/>
              <a:chExt cx="681567" cy="73175"/>
            </a:xfrm>
          </p:grpSpPr>
          <p:sp>
            <p:nvSpPr>
              <p:cNvPr id="36" name="Oval 3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 name="Group 5"/>
            <p:cNvGrpSpPr/>
            <p:nvPr/>
          </p:nvGrpSpPr>
          <p:grpSpPr>
            <a:xfrm>
              <a:off x="2200014" y="-455342"/>
              <a:ext cx="681567" cy="73175"/>
              <a:chOff x="1828800" y="5858934"/>
              <a:chExt cx="681567" cy="73175"/>
            </a:xfrm>
          </p:grpSpPr>
          <p:sp>
            <p:nvSpPr>
              <p:cNvPr id="32" name="Oval 3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 name="Group 6"/>
            <p:cNvGrpSpPr/>
            <p:nvPr/>
          </p:nvGrpSpPr>
          <p:grpSpPr>
            <a:xfrm>
              <a:off x="3023099" y="-455342"/>
              <a:ext cx="681567" cy="73175"/>
              <a:chOff x="1828800" y="5858934"/>
              <a:chExt cx="681567" cy="73175"/>
            </a:xfrm>
          </p:grpSpPr>
          <p:sp>
            <p:nvSpPr>
              <p:cNvPr id="28" name="Oval 27"/>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3846184" y="-455342"/>
              <a:ext cx="681567" cy="73175"/>
              <a:chOff x="1828800" y="5858934"/>
              <a:chExt cx="681567" cy="73175"/>
            </a:xfrm>
          </p:grpSpPr>
          <p:sp>
            <p:nvSpPr>
              <p:cNvPr id="24" name="Oval 23"/>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Oval 25"/>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4669269" y="-455342"/>
              <a:ext cx="681567" cy="73175"/>
              <a:chOff x="1828800" y="5858934"/>
              <a:chExt cx="681567" cy="73175"/>
            </a:xfrm>
          </p:grpSpPr>
          <p:sp>
            <p:nvSpPr>
              <p:cNvPr id="20" name="Oval 1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Oval 2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Oval 2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5492354" y="-455342"/>
              <a:ext cx="681567" cy="73175"/>
              <a:chOff x="1828800" y="5858934"/>
              <a:chExt cx="681567" cy="73175"/>
            </a:xfrm>
          </p:grpSpPr>
          <p:sp>
            <p:nvSpPr>
              <p:cNvPr id="16" name="Oval 1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Oval 1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18" name="Oval 1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Oval 1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46" name="TextBox 45"/>
          <p:cNvSpPr txBox="1"/>
          <p:nvPr/>
        </p:nvSpPr>
        <p:spPr>
          <a:xfrm>
            <a:off x="485122" y="1806989"/>
            <a:ext cx="4837155" cy="1682512"/>
          </a:xfrm>
          <a:prstGeom prst="rect">
            <a:avLst/>
          </a:prstGeom>
          <a:noFill/>
        </p:spPr>
        <p:txBody>
          <a:bodyPr wrap="square" rtlCol="0">
            <a:spAutoFit/>
          </a:bodyPr>
          <a:lstStyle/>
          <a:p>
            <a:pPr marL="285750" lvl="1" indent="-285750">
              <a:spcBef>
                <a:spcPts val="1000"/>
              </a:spcBef>
              <a:spcAft>
                <a:spcPts val="600"/>
              </a:spcAft>
              <a:buFont typeface="Arial" charset="0"/>
              <a:buChar char="•"/>
            </a:pPr>
            <a:r>
              <a:rPr lang="en-US" dirty="0">
                <a:latin typeface="Arial" panose="020B0604020202020204" pitchFamily="34" charset="0"/>
                <a:ea typeface="Volta Modern Text 55 Roman" charset="0"/>
                <a:cs typeface="Arial" panose="020B0604020202020204" pitchFamily="34" charset="0"/>
              </a:rPr>
              <a:t>Consider these elements of a telemedicine program – what is already available?          What needs to be developed?</a:t>
            </a:r>
          </a:p>
          <a:p>
            <a:pPr marL="285750" lvl="1" indent="-285750">
              <a:spcBef>
                <a:spcPts val="1000"/>
              </a:spcBef>
              <a:spcAft>
                <a:spcPts val="600"/>
              </a:spcAft>
              <a:buFont typeface="Arial" charset="0"/>
              <a:buChar char="•"/>
            </a:pPr>
            <a:r>
              <a:rPr lang="en-US" dirty="0">
                <a:latin typeface="Arial" panose="020B0604020202020204" pitchFamily="34" charset="0"/>
                <a:ea typeface="Volta Modern Text 55 Roman" charset="0"/>
                <a:cs typeface="Arial" panose="020B0604020202020204" pitchFamily="34" charset="0"/>
              </a:rPr>
              <a:t>Local ownership and support is key to sustaining a telemedicine program</a:t>
            </a:r>
          </a:p>
        </p:txBody>
      </p:sp>
      <p:pic>
        <p:nvPicPr>
          <p:cNvPr id="45" name="Picture 4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64070" y="1149905"/>
            <a:ext cx="5502200" cy="5465464"/>
          </a:xfrm>
          <a:prstGeom prst="rect">
            <a:avLst/>
          </a:prstGeom>
        </p:spPr>
      </p:pic>
      <p:grpSp>
        <p:nvGrpSpPr>
          <p:cNvPr id="47" name="Group 46">
            <a:extLst>
              <a:ext uri="{FF2B5EF4-FFF2-40B4-BE49-F238E27FC236}">
                <a16:creationId xmlns:a16="http://schemas.microsoft.com/office/drawing/2014/main" id="{A9484193-444C-2B41-AAE0-E9C2F0E75038}"/>
              </a:ext>
            </a:extLst>
          </p:cNvPr>
          <p:cNvGrpSpPr/>
          <p:nvPr/>
        </p:nvGrpSpPr>
        <p:grpSpPr>
          <a:xfrm>
            <a:off x="11271320" y="459872"/>
            <a:ext cx="322309" cy="223574"/>
            <a:chOff x="4495800" y="914400"/>
            <a:chExt cx="228600" cy="152400"/>
          </a:xfrm>
        </p:grpSpPr>
        <p:cxnSp>
          <p:nvCxnSpPr>
            <p:cNvPr id="48" name="Straight Connector 47">
              <a:extLst>
                <a:ext uri="{FF2B5EF4-FFF2-40B4-BE49-F238E27FC236}">
                  <a16:creationId xmlns:a16="http://schemas.microsoft.com/office/drawing/2014/main" id="{12F8B411-CACA-1346-BE87-F0FF9B797A71}"/>
                </a:ext>
              </a:extLst>
            </p:cNvPr>
            <p:cNvCxnSpPr/>
            <p:nvPr/>
          </p:nvCxnSpPr>
          <p:spPr>
            <a:xfrm>
              <a:off x="4495800" y="914400"/>
              <a:ext cx="228600" cy="0"/>
            </a:xfrm>
            <a:prstGeom prst="line">
              <a:avLst/>
            </a:prstGeom>
            <a:noFill/>
            <a:ln w="19050" cap="rnd" cmpd="sng" algn="ctr">
              <a:solidFill>
                <a:srgbClr val="000000"/>
              </a:solidFill>
              <a:prstDash val="solid"/>
            </a:ln>
            <a:effectLst/>
          </p:spPr>
        </p:cxnSp>
        <p:cxnSp>
          <p:nvCxnSpPr>
            <p:cNvPr id="49" name="Straight Connector 48">
              <a:extLst>
                <a:ext uri="{FF2B5EF4-FFF2-40B4-BE49-F238E27FC236}">
                  <a16:creationId xmlns:a16="http://schemas.microsoft.com/office/drawing/2014/main" id="{B218E4D5-8AE8-844D-AC51-76D79B74B7AA}"/>
                </a:ext>
              </a:extLst>
            </p:cNvPr>
            <p:cNvCxnSpPr/>
            <p:nvPr/>
          </p:nvCxnSpPr>
          <p:spPr>
            <a:xfrm>
              <a:off x="4495800" y="990600"/>
              <a:ext cx="228600" cy="0"/>
            </a:xfrm>
            <a:prstGeom prst="line">
              <a:avLst/>
            </a:prstGeom>
            <a:noFill/>
            <a:ln w="19050" cap="rnd" cmpd="sng" algn="ctr">
              <a:solidFill>
                <a:srgbClr val="000000"/>
              </a:solidFill>
              <a:prstDash val="solid"/>
            </a:ln>
            <a:effectLst/>
          </p:spPr>
        </p:cxnSp>
        <p:cxnSp>
          <p:nvCxnSpPr>
            <p:cNvPr id="50" name="Straight Connector 49">
              <a:extLst>
                <a:ext uri="{FF2B5EF4-FFF2-40B4-BE49-F238E27FC236}">
                  <a16:creationId xmlns:a16="http://schemas.microsoft.com/office/drawing/2014/main" id="{8FA948F2-07F0-A746-A5D9-04508B702E4F}"/>
                </a:ext>
              </a:extLst>
            </p:cNvPr>
            <p:cNvCxnSpPr/>
            <p:nvPr/>
          </p:nvCxnSpPr>
          <p:spPr>
            <a:xfrm>
              <a:off x="4495800" y="1066800"/>
              <a:ext cx="228600" cy="0"/>
            </a:xfrm>
            <a:prstGeom prst="line">
              <a:avLst/>
            </a:prstGeom>
            <a:noFill/>
            <a:ln w="19050" cap="rnd" cmpd="sng" algn="ctr">
              <a:solidFill>
                <a:srgbClr val="000000"/>
              </a:solidFill>
              <a:prstDash val="solid"/>
            </a:ln>
            <a:effectLst/>
          </p:spPr>
        </p:cxnSp>
      </p:grpSp>
      <p:sp>
        <p:nvSpPr>
          <p:cNvPr id="51" name="Rectangle 50">
            <a:hlinkClick r:id="rId4" action="ppaction://hlinksldjump"/>
            <a:extLst>
              <a:ext uri="{FF2B5EF4-FFF2-40B4-BE49-F238E27FC236}">
                <a16:creationId xmlns:a16="http://schemas.microsoft.com/office/drawing/2014/main" id="{AD26D918-C172-9C42-B45D-8C4FEA75DF68}"/>
              </a:ext>
            </a:extLst>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2" name="Rectangle 51">
            <a:extLst>
              <a:ext uri="{FF2B5EF4-FFF2-40B4-BE49-F238E27FC236}">
                <a16:creationId xmlns:a16="http://schemas.microsoft.com/office/drawing/2014/main" id="{74875663-1EB7-454E-84B9-77062A20398E}"/>
              </a:ext>
            </a:extLst>
          </p:cNvPr>
          <p:cNvSpPr/>
          <p:nvPr/>
        </p:nvSpPr>
        <p:spPr>
          <a:xfrm>
            <a:off x="574534" y="5726890"/>
            <a:ext cx="4088906" cy="73087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a:extLst>
              <a:ext uri="{FF2B5EF4-FFF2-40B4-BE49-F238E27FC236}">
                <a16:creationId xmlns:a16="http://schemas.microsoft.com/office/drawing/2014/main" id="{BB13190E-94E2-AC48-B89E-4F5152C9C9FB}"/>
              </a:ext>
            </a:extLst>
          </p:cNvPr>
          <p:cNvSpPr txBox="1"/>
          <p:nvPr/>
        </p:nvSpPr>
        <p:spPr>
          <a:xfrm>
            <a:off x="674099" y="5875120"/>
            <a:ext cx="4025918" cy="461665"/>
          </a:xfrm>
          <a:prstGeom prst="rect">
            <a:avLst/>
          </a:prstGeom>
          <a:noFill/>
        </p:spPr>
        <p:txBody>
          <a:bodyPr wrap="square" rtlCol="0">
            <a:spAutoFit/>
          </a:bodyPr>
          <a:lstStyle/>
          <a:p>
            <a:pPr marL="0" lvl="1">
              <a:spcBef>
                <a:spcPts val="1000"/>
              </a:spcBef>
              <a:spcAft>
                <a:spcPts val="600"/>
              </a:spcAft>
            </a:pPr>
            <a:r>
              <a:rPr lang="en-US" sz="1200" dirty="0">
                <a:latin typeface="Arial" panose="020B0604020202020204" pitchFamily="34" charset="0"/>
                <a:ea typeface="Volta Modern Text 55 Roman" charset="0"/>
                <a:cs typeface="Arial" panose="020B0604020202020204" pitchFamily="34" charset="0"/>
              </a:rPr>
              <a:t>Please refer to the implementation guide to understand the role of each element in a telemedicine program </a:t>
            </a:r>
          </a:p>
        </p:txBody>
      </p:sp>
      <p:pic>
        <p:nvPicPr>
          <p:cNvPr id="55" name="Picture 54"/>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6390000" y="1249199"/>
            <a:ext cx="5252400" cy="5252400"/>
          </a:xfrm>
          <a:prstGeom prst="rect">
            <a:avLst/>
          </a:prstGeom>
        </p:spPr>
      </p:pic>
      <p:pic>
        <p:nvPicPr>
          <p:cNvPr id="57" name="Picture 56"/>
          <p:cNvPicPr>
            <a:picLocks/>
          </p:cNvPicPr>
          <p:nvPr/>
        </p:nvPicPr>
        <p:blipFill rotWithShape="1">
          <a:blip r:embed="rId6" cstate="screen">
            <a:extLst>
              <a:ext uri="{28A0092B-C50C-407E-A947-70E740481C1C}">
                <a14:useLocalDpi xmlns:a14="http://schemas.microsoft.com/office/drawing/2010/main"/>
              </a:ext>
            </a:extLst>
          </a:blip>
          <a:srcRect/>
          <a:stretch/>
        </p:blipFill>
        <p:spPr>
          <a:xfrm>
            <a:off x="6390000" y="1249200"/>
            <a:ext cx="5252400" cy="5252400"/>
          </a:xfrm>
          <a:prstGeom prst="rect">
            <a:avLst/>
          </a:prstGeom>
        </p:spPr>
      </p:pic>
      <p:pic>
        <p:nvPicPr>
          <p:cNvPr id="58" name="Picture 57"/>
          <p:cNvPicPr>
            <a:picLocks/>
          </p:cNvPicPr>
          <p:nvPr/>
        </p:nvPicPr>
        <p:blipFill rotWithShape="1">
          <a:blip r:embed="rId7" cstate="screen">
            <a:extLst>
              <a:ext uri="{28A0092B-C50C-407E-A947-70E740481C1C}">
                <a14:useLocalDpi xmlns:a14="http://schemas.microsoft.com/office/drawing/2010/main"/>
              </a:ext>
            </a:extLst>
          </a:blip>
          <a:srcRect/>
          <a:stretch/>
        </p:blipFill>
        <p:spPr>
          <a:xfrm>
            <a:off x="6390000" y="1249200"/>
            <a:ext cx="5243536" cy="5252400"/>
          </a:xfrm>
          <a:prstGeom prst="rect">
            <a:avLst/>
          </a:prstGeom>
        </p:spPr>
      </p:pic>
      <p:pic>
        <p:nvPicPr>
          <p:cNvPr id="44" name="Picture 43"/>
          <p:cNvPicPr>
            <a:picLocks/>
          </p:cNvPicPr>
          <p:nvPr/>
        </p:nvPicPr>
        <p:blipFill rotWithShape="1">
          <a:blip r:embed="rId8" cstate="screen">
            <a:extLst>
              <a:ext uri="{28A0092B-C50C-407E-A947-70E740481C1C}">
                <a14:useLocalDpi xmlns:a14="http://schemas.microsoft.com/office/drawing/2010/main"/>
              </a:ext>
            </a:extLst>
          </a:blip>
          <a:srcRect/>
          <a:stretch/>
        </p:blipFill>
        <p:spPr>
          <a:xfrm>
            <a:off x="6381136" y="1249106"/>
            <a:ext cx="5252400" cy="5252400"/>
          </a:xfrm>
          <a:prstGeom prst="rect">
            <a:avLst/>
          </a:prstGeom>
        </p:spPr>
      </p:pic>
    </p:spTree>
    <p:extLst>
      <p:ext uri="{BB962C8B-B14F-4D97-AF65-F5344CB8AC3E}">
        <p14:creationId xmlns:p14="http://schemas.microsoft.com/office/powerpoint/2010/main" val="1313939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2000"/>
                                        <p:tgtEl>
                                          <p:spTgt spid="45"/>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2000"/>
                                        <p:tgtEl>
                                          <p:spTgt spid="55"/>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2000"/>
                                        <p:tgtEl>
                                          <p:spTgt spid="57"/>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2000"/>
                                        <p:tgtEl>
                                          <p:spTgt spid="58"/>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1600" y="1076400"/>
            <a:ext cx="6813120" cy="1088302"/>
          </a:xfrm>
        </p:spPr>
        <p:txBody>
          <a:bodyPr/>
          <a:lstStyle/>
          <a:p>
            <a:r>
              <a:rPr lang="en-GB" dirty="0"/>
              <a:t>Launching a telemedicine program</a:t>
            </a:r>
          </a:p>
        </p:txBody>
      </p:sp>
      <p:grpSp>
        <p:nvGrpSpPr>
          <p:cNvPr id="3" name="Group 2"/>
          <p:cNvGrpSpPr/>
          <p:nvPr/>
        </p:nvGrpSpPr>
        <p:grpSpPr>
          <a:xfrm>
            <a:off x="553844" y="908759"/>
            <a:ext cx="5620077" cy="73175"/>
            <a:chOff x="553844" y="-455342"/>
            <a:chExt cx="5620077" cy="73175"/>
          </a:xfrm>
        </p:grpSpPr>
        <p:grpSp>
          <p:nvGrpSpPr>
            <p:cNvPr id="4" name="Group 3"/>
            <p:cNvGrpSpPr/>
            <p:nvPr/>
          </p:nvGrpSpPr>
          <p:grpSpPr>
            <a:xfrm>
              <a:off x="553844" y="-455342"/>
              <a:ext cx="681567" cy="73175"/>
              <a:chOff x="1828800" y="5858934"/>
              <a:chExt cx="681567" cy="73175"/>
            </a:xfrm>
          </p:grpSpPr>
          <p:sp>
            <p:nvSpPr>
              <p:cNvPr id="40" name="Oval 3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 name="Group 4"/>
            <p:cNvGrpSpPr/>
            <p:nvPr/>
          </p:nvGrpSpPr>
          <p:grpSpPr>
            <a:xfrm>
              <a:off x="1376929" y="-455342"/>
              <a:ext cx="681567" cy="73175"/>
              <a:chOff x="1828800" y="5858934"/>
              <a:chExt cx="681567" cy="73175"/>
            </a:xfrm>
          </p:grpSpPr>
          <p:sp>
            <p:nvSpPr>
              <p:cNvPr id="36" name="Oval 3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 name="Group 5"/>
            <p:cNvGrpSpPr/>
            <p:nvPr/>
          </p:nvGrpSpPr>
          <p:grpSpPr>
            <a:xfrm>
              <a:off x="2200014" y="-455342"/>
              <a:ext cx="681567" cy="73175"/>
              <a:chOff x="1828800" y="5858934"/>
              <a:chExt cx="681567" cy="73175"/>
            </a:xfrm>
          </p:grpSpPr>
          <p:sp>
            <p:nvSpPr>
              <p:cNvPr id="32" name="Oval 3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 name="Group 6"/>
            <p:cNvGrpSpPr/>
            <p:nvPr/>
          </p:nvGrpSpPr>
          <p:grpSpPr>
            <a:xfrm>
              <a:off x="3023099" y="-455342"/>
              <a:ext cx="681567" cy="73175"/>
              <a:chOff x="1828800" y="5858934"/>
              <a:chExt cx="681567" cy="73175"/>
            </a:xfrm>
          </p:grpSpPr>
          <p:sp>
            <p:nvSpPr>
              <p:cNvPr id="28" name="Oval 27"/>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3846184" y="-455342"/>
              <a:ext cx="681567" cy="73175"/>
              <a:chOff x="1828800" y="5858934"/>
              <a:chExt cx="681567" cy="73175"/>
            </a:xfrm>
          </p:grpSpPr>
          <p:sp>
            <p:nvSpPr>
              <p:cNvPr id="24" name="Oval 23"/>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Oval 25"/>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4669269" y="-455342"/>
              <a:ext cx="681567" cy="73175"/>
              <a:chOff x="1828800" y="5858934"/>
              <a:chExt cx="681567" cy="73175"/>
            </a:xfrm>
          </p:grpSpPr>
          <p:sp>
            <p:nvSpPr>
              <p:cNvPr id="20" name="Oval 1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Oval 2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Oval 2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5492354" y="-455342"/>
              <a:ext cx="681567" cy="73175"/>
              <a:chOff x="1828800" y="5858934"/>
              <a:chExt cx="681567" cy="73175"/>
            </a:xfrm>
          </p:grpSpPr>
          <p:sp>
            <p:nvSpPr>
              <p:cNvPr id="16" name="Oval 1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17" name="Oval 1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 name="Oval 1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Oval 1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48" name="L-Shape 47"/>
          <p:cNvSpPr/>
          <p:nvPr/>
        </p:nvSpPr>
        <p:spPr>
          <a:xfrm rot="5400000">
            <a:off x="1081632" y="3008115"/>
            <a:ext cx="1416501" cy="2357026"/>
          </a:xfrm>
          <a:prstGeom prst="corner">
            <a:avLst>
              <a:gd name="adj1" fmla="val 8947"/>
              <a:gd name="adj2" fmla="val 9655"/>
            </a:avLst>
          </a:prstGeom>
          <a:solidFill>
            <a:srgbClr val="0460A9"/>
          </a:solidFill>
          <a:ln>
            <a:noFill/>
          </a:ln>
        </p:spPr>
        <p:style>
          <a:lnRef idx="1">
            <a:scrgbClr r="0" g="0" b="0"/>
          </a:lnRef>
          <a:fillRef idx="3">
            <a:scrgbClr r="0" g="0" b="0"/>
          </a:fillRef>
          <a:effectRef idx="2">
            <a:schemeClr val="accent1">
              <a:hueOff val="0"/>
              <a:satOff val="0"/>
              <a:lumOff val="0"/>
              <a:alphaOff val="0"/>
            </a:schemeClr>
          </a:effectRef>
          <a:fontRef idx="minor">
            <a:schemeClr val="lt1"/>
          </a:fontRef>
        </p:style>
      </p:sp>
      <p:sp>
        <p:nvSpPr>
          <p:cNvPr id="49" name="Freeform 48"/>
          <p:cNvSpPr/>
          <p:nvPr/>
        </p:nvSpPr>
        <p:spPr>
          <a:xfrm>
            <a:off x="845182" y="3712359"/>
            <a:ext cx="2127936" cy="676762"/>
          </a:xfrm>
          <a:custGeom>
            <a:avLst/>
            <a:gdLst>
              <a:gd name="connsiteX0" fmla="*/ 0 w 2127936"/>
              <a:gd name="connsiteY0" fmla="*/ 0 h 1865261"/>
              <a:gd name="connsiteX1" fmla="*/ 2127936 w 2127936"/>
              <a:gd name="connsiteY1" fmla="*/ 0 h 1865261"/>
              <a:gd name="connsiteX2" fmla="*/ 2127936 w 2127936"/>
              <a:gd name="connsiteY2" fmla="*/ 1865261 h 1865261"/>
              <a:gd name="connsiteX3" fmla="*/ 0 w 2127936"/>
              <a:gd name="connsiteY3" fmla="*/ 1865261 h 1865261"/>
              <a:gd name="connsiteX4" fmla="*/ 0 w 2127936"/>
              <a:gd name="connsiteY4" fmla="*/ 0 h 1865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936" h="1865261">
                <a:moveTo>
                  <a:pt x="0" y="0"/>
                </a:moveTo>
                <a:lnTo>
                  <a:pt x="2127936" y="0"/>
                </a:lnTo>
                <a:lnTo>
                  <a:pt x="2127936" y="1865261"/>
                </a:lnTo>
                <a:lnTo>
                  <a:pt x="0" y="18652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b="1" i="0" kern="1200" dirty="0">
                <a:latin typeface="Arial" panose="020B0604020202020204" pitchFamily="34" charset="0"/>
                <a:ea typeface="Volta Modern Text 75" charset="0"/>
                <a:cs typeface="Arial" panose="020B0604020202020204" pitchFamily="34" charset="0"/>
              </a:rPr>
              <a:t>Develop</a:t>
            </a:r>
          </a:p>
        </p:txBody>
      </p:sp>
      <p:sp>
        <p:nvSpPr>
          <p:cNvPr id="51" name="L-Shape 50"/>
          <p:cNvSpPr/>
          <p:nvPr/>
        </p:nvSpPr>
        <p:spPr>
          <a:xfrm rot="5400000">
            <a:off x="3686642" y="2363502"/>
            <a:ext cx="1416501" cy="2357026"/>
          </a:xfrm>
          <a:prstGeom prst="corner">
            <a:avLst>
              <a:gd name="adj1" fmla="val 8947"/>
              <a:gd name="adj2" fmla="val 9654"/>
            </a:avLst>
          </a:prstGeom>
          <a:solidFill>
            <a:srgbClr val="0460A9"/>
          </a:solidFill>
          <a:ln>
            <a:noFill/>
          </a:ln>
        </p:spPr>
        <p:style>
          <a:lnRef idx="1">
            <a:scrgbClr r="0" g="0" b="0"/>
          </a:lnRef>
          <a:fillRef idx="3">
            <a:scrgbClr r="0" g="0" b="0"/>
          </a:fillRef>
          <a:effectRef idx="2">
            <a:schemeClr val="accent1">
              <a:hueOff val="0"/>
              <a:satOff val="0"/>
              <a:lumOff val="0"/>
              <a:alphaOff val="0"/>
            </a:schemeClr>
          </a:effectRef>
          <a:fontRef idx="minor">
            <a:schemeClr val="lt1"/>
          </a:fontRef>
        </p:style>
      </p:sp>
      <p:sp>
        <p:nvSpPr>
          <p:cNvPr id="52" name="Freeform 51"/>
          <p:cNvSpPr/>
          <p:nvPr/>
        </p:nvSpPr>
        <p:spPr>
          <a:xfrm>
            <a:off x="3450193" y="3067745"/>
            <a:ext cx="2127936" cy="732095"/>
          </a:xfrm>
          <a:custGeom>
            <a:avLst/>
            <a:gdLst>
              <a:gd name="connsiteX0" fmla="*/ 0 w 2127936"/>
              <a:gd name="connsiteY0" fmla="*/ 0 h 1865261"/>
              <a:gd name="connsiteX1" fmla="*/ 2127936 w 2127936"/>
              <a:gd name="connsiteY1" fmla="*/ 0 h 1865261"/>
              <a:gd name="connsiteX2" fmla="*/ 2127936 w 2127936"/>
              <a:gd name="connsiteY2" fmla="*/ 1865261 h 1865261"/>
              <a:gd name="connsiteX3" fmla="*/ 0 w 2127936"/>
              <a:gd name="connsiteY3" fmla="*/ 1865261 h 1865261"/>
              <a:gd name="connsiteX4" fmla="*/ 0 w 2127936"/>
              <a:gd name="connsiteY4" fmla="*/ 0 h 1865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936" h="1865261">
                <a:moveTo>
                  <a:pt x="0" y="0"/>
                </a:moveTo>
                <a:lnTo>
                  <a:pt x="2127936" y="0"/>
                </a:lnTo>
                <a:lnTo>
                  <a:pt x="2127936" y="1865261"/>
                </a:lnTo>
                <a:lnTo>
                  <a:pt x="0" y="18652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b="1" i="0" kern="1200" dirty="0">
                <a:latin typeface="Arial" panose="020B0604020202020204" pitchFamily="34" charset="0"/>
                <a:ea typeface="Volta Modern Text 75" charset="0"/>
                <a:cs typeface="Arial" panose="020B0604020202020204" pitchFamily="34" charset="0"/>
              </a:rPr>
              <a:t>Implement</a:t>
            </a:r>
          </a:p>
        </p:txBody>
      </p:sp>
      <p:sp>
        <p:nvSpPr>
          <p:cNvPr id="54" name="L-Shape 53"/>
          <p:cNvSpPr/>
          <p:nvPr/>
        </p:nvSpPr>
        <p:spPr>
          <a:xfrm rot="5400000">
            <a:off x="6291652" y="1718890"/>
            <a:ext cx="1416501" cy="2357026"/>
          </a:xfrm>
          <a:prstGeom prst="corner">
            <a:avLst>
              <a:gd name="adj1" fmla="val 8948"/>
              <a:gd name="adj2" fmla="val 8937"/>
            </a:avLst>
          </a:prstGeom>
          <a:solidFill>
            <a:srgbClr val="0460A9"/>
          </a:solidFill>
          <a:ln>
            <a:noFill/>
          </a:ln>
        </p:spPr>
        <p:style>
          <a:lnRef idx="1">
            <a:scrgbClr r="0" g="0" b="0"/>
          </a:lnRef>
          <a:fillRef idx="3">
            <a:scrgbClr r="0" g="0" b="0"/>
          </a:fillRef>
          <a:effectRef idx="2">
            <a:schemeClr val="accent1">
              <a:hueOff val="0"/>
              <a:satOff val="0"/>
              <a:lumOff val="0"/>
              <a:alphaOff val="0"/>
            </a:schemeClr>
          </a:effectRef>
          <a:fontRef idx="minor">
            <a:schemeClr val="lt1"/>
          </a:fontRef>
        </p:style>
      </p:sp>
      <p:sp>
        <p:nvSpPr>
          <p:cNvPr id="55" name="Freeform 54"/>
          <p:cNvSpPr/>
          <p:nvPr/>
        </p:nvSpPr>
        <p:spPr>
          <a:xfrm>
            <a:off x="6055203" y="2423133"/>
            <a:ext cx="2127936" cy="736627"/>
          </a:xfrm>
          <a:custGeom>
            <a:avLst/>
            <a:gdLst>
              <a:gd name="connsiteX0" fmla="*/ 0 w 2127936"/>
              <a:gd name="connsiteY0" fmla="*/ 0 h 1865261"/>
              <a:gd name="connsiteX1" fmla="*/ 2127936 w 2127936"/>
              <a:gd name="connsiteY1" fmla="*/ 0 h 1865261"/>
              <a:gd name="connsiteX2" fmla="*/ 2127936 w 2127936"/>
              <a:gd name="connsiteY2" fmla="*/ 1865261 h 1865261"/>
              <a:gd name="connsiteX3" fmla="*/ 0 w 2127936"/>
              <a:gd name="connsiteY3" fmla="*/ 1865261 h 1865261"/>
              <a:gd name="connsiteX4" fmla="*/ 0 w 2127936"/>
              <a:gd name="connsiteY4" fmla="*/ 0 h 1865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936" h="1865261">
                <a:moveTo>
                  <a:pt x="0" y="0"/>
                </a:moveTo>
                <a:lnTo>
                  <a:pt x="2127936" y="0"/>
                </a:lnTo>
                <a:lnTo>
                  <a:pt x="2127936" y="1865261"/>
                </a:lnTo>
                <a:lnTo>
                  <a:pt x="0" y="18652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b="1" i="0" kern="1200" dirty="0">
                <a:latin typeface="Arial" panose="020B0604020202020204" pitchFamily="34" charset="0"/>
                <a:ea typeface="Volta Modern Text 75" charset="0"/>
                <a:cs typeface="Arial" panose="020B0604020202020204" pitchFamily="34" charset="0"/>
              </a:rPr>
              <a:t>Evaluate</a:t>
            </a:r>
          </a:p>
        </p:txBody>
      </p:sp>
      <p:sp>
        <p:nvSpPr>
          <p:cNvPr id="57" name="L-Shape 56"/>
          <p:cNvSpPr/>
          <p:nvPr/>
        </p:nvSpPr>
        <p:spPr>
          <a:xfrm rot="5400000">
            <a:off x="8896662" y="1074277"/>
            <a:ext cx="1416501" cy="2357026"/>
          </a:xfrm>
          <a:prstGeom prst="corner">
            <a:avLst>
              <a:gd name="adj1" fmla="val 8947"/>
              <a:gd name="adj2" fmla="val 8937"/>
            </a:avLst>
          </a:prstGeom>
          <a:solidFill>
            <a:srgbClr val="0460A9"/>
          </a:solidFill>
          <a:ln>
            <a:noFill/>
          </a:ln>
        </p:spPr>
        <p:style>
          <a:lnRef idx="1">
            <a:scrgbClr r="0" g="0" b="0"/>
          </a:lnRef>
          <a:fillRef idx="3">
            <a:scrgbClr r="0" g="0" b="0"/>
          </a:fillRef>
          <a:effectRef idx="2">
            <a:schemeClr val="accent1">
              <a:hueOff val="0"/>
              <a:satOff val="0"/>
              <a:lumOff val="0"/>
              <a:alphaOff val="0"/>
            </a:schemeClr>
          </a:effectRef>
          <a:fontRef idx="minor">
            <a:schemeClr val="lt1"/>
          </a:fontRef>
        </p:style>
      </p:sp>
      <p:sp>
        <p:nvSpPr>
          <p:cNvPr id="58" name="Freeform 57"/>
          <p:cNvSpPr/>
          <p:nvPr/>
        </p:nvSpPr>
        <p:spPr>
          <a:xfrm>
            <a:off x="8660213" y="1778521"/>
            <a:ext cx="2127936" cy="761479"/>
          </a:xfrm>
          <a:custGeom>
            <a:avLst/>
            <a:gdLst>
              <a:gd name="connsiteX0" fmla="*/ 0 w 2127936"/>
              <a:gd name="connsiteY0" fmla="*/ 0 h 1865261"/>
              <a:gd name="connsiteX1" fmla="*/ 2127936 w 2127936"/>
              <a:gd name="connsiteY1" fmla="*/ 0 h 1865261"/>
              <a:gd name="connsiteX2" fmla="*/ 2127936 w 2127936"/>
              <a:gd name="connsiteY2" fmla="*/ 1865261 h 1865261"/>
              <a:gd name="connsiteX3" fmla="*/ 0 w 2127936"/>
              <a:gd name="connsiteY3" fmla="*/ 1865261 h 1865261"/>
              <a:gd name="connsiteX4" fmla="*/ 0 w 2127936"/>
              <a:gd name="connsiteY4" fmla="*/ 0 h 1865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936" h="1865261">
                <a:moveTo>
                  <a:pt x="0" y="0"/>
                </a:moveTo>
                <a:lnTo>
                  <a:pt x="2127936" y="0"/>
                </a:lnTo>
                <a:lnTo>
                  <a:pt x="2127936" y="1865261"/>
                </a:lnTo>
                <a:lnTo>
                  <a:pt x="0" y="18652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680" tIns="106680" rIns="106680" bIns="106680" numCol="1" spcCol="1270" anchor="t" anchorCtr="0">
            <a:noAutofit/>
          </a:bodyPr>
          <a:lstStyle/>
          <a:p>
            <a:pPr lvl="0" algn="l" defTabSz="1244600">
              <a:lnSpc>
                <a:spcPct val="90000"/>
              </a:lnSpc>
              <a:spcBef>
                <a:spcPct val="0"/>
              </a:spcBef>
              <a:spcAft>
                <a:spcPct val="35000"/>
              </a:spcAft>
            </a:pPr>
            <a:r>
              <a:rPr lang="en-US" sz="2800" b="1" i="0" kern="1200" dirty="0">
                <a:latin typeface="Arial" panose="020B0604020202020204" pitchFamily="34" charset="0"/>
                <a:ea typeface="Volta Modern Text 75" charset="0"/>
                <a:cs typeface="Arial" panose="020B0604020202020204" pitchFamily="34" charset="0"/>
              </a:rPr>
              <a:t>Scale up</a:t>
            </a:r>
          </a:p>
        </p:txBody>
      </p:sp>
      <p:sp>
        <p:nvSpPr>
          <p:cNvPr id="59" name="Freeform 58"/>
          <p:cNvSpPr/>
          <p:nvPr/>
        </p:nvSpPr>
        <p:spPr>
          <a:xfrm>
            <a:off x="845182" y="4291479"/>
            <a:ext cx="2127936" cy="676762"/>
          </a:xfrm>
          <a:custGeom>
            <a:avLst/>
            <a:gdLst>
              <a:gd name="connsiteX0" fmla="*/ 0 w 2127936"/>
              <a:gd name="connsiteY0" fmla="*/ 0 h 1865261"/>
              <a:gd name="connsiteX1" fmla="*/ 2127936 w 2127936"/>
              <a:gd name="connsiteY1" fmla="*/ 0 h 1865261"/>
              <a:gd name="connsiteX2" fmla="*/ 2127936 w 2127936"/>
              <a:gd name="connsiteY2" fmla="*/ 1865261 h 1865261"/>
              <a:gd name="connsiteX3" fmla="*/ 0 w 2127936"/>
              <a:gd name="connsiteY3" fmla="*/ 1865261 h 1865261"/>
              <a:gd name="connsiteX4" fmla="*/ 0 w 2127936"/>
              <a:gd name="connsiteY4" fmla="*/ 0 h 1865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936" h="1865261">
                <a:moveTo>
                  <a:pt x="0" y="0"/>
                </a:moveTo>
                <a:lnTo>
                  <a:pt x="2127936" y="0"/>
                </a:lnTo>
                <a:lnTo>
                  <a:pt x="2127936" y="1865261"/>
                </a:lnTo>
                <a:lnTo>
                  <a:pt x="0" y="18652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680" tIns="106680" rIns="106680" bIns="106680" numCol="1" spcCol="1270" anchor="t" anchorCtr="0">
            <a:noAutofit/>
          </a:bodyPr>
          <a:lstStyle/>
          <a:p>
            <a:pPr defTabSz="1244600">
              <a:lnSpc>
                <a:spcPct val="90000"/>
              </a:lnSpc>
              <a:spcBef>
                <a:spcPct val="0"/>
              </a:spcBef>
              <a:spcAft>
                <a:spcPct val="35000"/>
              </a:spcAft>
            </a:pPr>
            <a:r>
              <a:rPr lang="en-US" sz="1400" dirty="0">
                <a:latin typeface="Arial" panose="020B0604020202020204" pitchFamily="34" charset="0"/>
                <a:ea typeface="Volta Modern Text 55 Roman" charset="0"/>
                <a:cs typeface="Arial" panose="020B0604020202020204" pitchFamily="34" charset="0"/>
              </a:rPr>
              <a:t>Align with local stakeholders</a:t>
            </a:r>
          </a:p>
          <a:p>
            <a:pPr lvl="0" defTabSz="1244600">
              <a:lnSpc>
                <a:spcPct val="90000"/>
              </a:lnSpc>
              <a:spcBef>
                <a:spcPct val="0"/>
              </a:spcBef>
              <a:spcAft>
                <a:spcPct val="35000"/>
              </a:spcAft>
            </a:pPr>
            <a:r>
              <a:rPr lang="en-US" sz="1400" dirty="0">
                <a:latin typeface="Arial" panose="020B0604020202020204" pitchFamily="34" charset="0"/>
                <a:ea typeface="Volta Modern Text 55 Roman" charset="0"/>
                <a:cs typeface="Arial" panose="020B0604020202020204" pitchFamily="34" charset="0"/>
              </a:rPr>
              <a:t>Develop infrastructure (ICT, transportation, etc.) and partnerships</a:t>
            </a:r>
          </a:p>
          <a:p>
            <a:pPr lvl="0" defTabSz="1244600">
              <a:lnSpc>
                <a:spcPct val="90000"/>
              </a:lnSpc>
              <a:spcBef>
                <a:spcPct val="0"/>
              </a:spcBef>
              <a:spcAft>
                <a:spcPct val="35000"/>
              </a:spcAft>
            </a:pPr>
            <a:r>
              <a:rPr lang="en-US" sz="1400" dirty="0">
                <a:latin typeface="Arial" panose="020B0604020202020204" pitchFamily="34" charset="0"/>
                <a:ea typeface="Volta Modern Text 55 Roman" charset="0"/>
                <a:cs typeface="Arial" panose="020B0604020202020204" pitchFamily="34" charset="0"/>
              </a:rPr>
              <a:t>Determine initial financing</a:t>
            </a:r>
          </a:p>
        </p:txBody>
      </p:sp>
      <p:sp>
        <p:nvSpPr>
          <p:cNvPr id="60" name="Freeform 59"/>
          <p:cNvSpPr/>
          <p:nvPr/>
        </p:nvSpPr>
        <p:spPr>
          <a:xfrm>
            <a:off x="3466462" y="3641239"/>
            <a:ext cx="2127936" cy="676762"/>
          </a:xfrm>
          <a:custGeom>
            <a:avLst/>
            <a:gdLst>
              <a:gd name="connsiteX0" fmla="*/ 0 w 2127936"/>
              <a:gd name="connsiteY0" fmla="*/ 0 h 1865261"/>
              <a:gd name="connsiteX1" fmla="*/ 2127936 w 2127936"/>
              <a:gd name="connsiteY1" fmla="*/ 0 h 1865261"/>
              <a:gd name="connsiteX2" fmla="*/ 2127936 w 2127936"/>
              <a:gd name="connsiteY2" fmla="*/ 1865261 h 1865261"/>
              <a:gd name="connsiteX3" fmla="*/ 0 w 2127936"/>
              <a:gd name="connsiteY3" fmla="*/ 1865261 h 1865261"/>
              <a:gd name="connsiteX4" fmla="*/ 0 w 2127936"/>
              <a:gd name="connsiteY4" fmla="*/ 0 h 1865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936" h="1865261">
                <a:moveTo>
                  <a:pt x="0" y="0"/>
                </a:moveTo>
                <a:lnTo>
                  <a:pt x="2127936" y="0"/>
                </a:lnTo>
                <a:lnTo>
                  <a:pt x="2127936" y="1865261"/>
                </a:lnTo>
                <a:lnTo>
                  <a:pt x="0" y="18652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680" tIns="106680" rIns="106680" bIns="106680" numCol="1" spcCol="1270" anchor="t" anchorCtr="0">
            <a:noAutofit/>
          </a:bodyPr>
          <a:lstStyle/>
          <a:p>
            <a:pPr lvl="0" defTabSz="1244600">
              <a:lnSpc>
                <a:spcPct val="90000"/>
              </a:lnSpc>
              <a:spcBef>
                <a:spcPct val="0"/>
              </a:spcBef>
              <a:spcAft>
                <a:spcPct val="35000"/>
              </a:spcAft>
            </a:pPr>
            <a:r>
              <a:rPr lang="en-US" sz="1400" dirty="0">
                <a:latin typeface="Arial" panose="020B0604020202020204" pitchFamily="34" charset="0"/>
                <a:ea typeface="Volta Modern Text 55 Roman" charset="0"/>
                <a:cs typeface="Arial" panose="020B0604020202020204" pitchFamily="34" charset="0"/>
              </a:rPr>
              <a:t>Integrate within</a:t>
            </a:r>
            <a:br>
              <a:rPr lang="en-US" sz="1400" dirty="0">
                <a:latin typeface="Arial" panose="020B0604020202020204" pitchFamily="34" charset="0"/>
                <a:ea typeface="Volta Modern Text 55 Roman" charset="0"/>
                <a:cs typeface="Arial" panose="020B0604020202020204" pitchFamily="34" charset="0"/>
              </a:rPr>
            </a:br>
            <a:r>
              <a:rPr lang="en-US" sz="1400" dirty="0">
                <a:latin typeface="Arial" panose="020B0604020202020204" pitchFamily="34" charset="0"/>
                <a:ea typeface="Volta Modern Text 55 Roman" charset="0"/>
                <a:cs typeface="Arial" panose="020B0604020202020204" pitchFamily="34" charset="0"/>
              </a:rPr>
              <a:t>health services</a:t>
            </a:r>
          </a:p>
          <a:p>
            <a:pPr lvl="0" defTabSz="1244600">
              <a:lnSpc>
                <a:spcPct val="90000"/>
              </a:lnSpc>
              <a:spcBef>
                <a:spcPct val="0"/>
              </a:spcBef>
              <a:spcAft>
                <a:spcPct val="35000"/>
              </a:spcAft>
            </a:pPr>
            <a:r>
              <a:rPr lang="en-US" sz="1400" dirty="0">
                <a:latin typeface="Arial" panose="020B0604020202020204" pitchFamily="34" charset="0"/>
                <a:ea typeface="Volta Modern Text 55 Roman" charset="0"/>
                <a:cs typeface="Arial" panose="020B0604020202020204" pitchFamily="34" charset="0"/>
              </a:rPr>
              <a:t>Train health workers and Teleconsultation Center personnel</a:t>
            </a:r>
          </a:p>
          <a:p>
            <a:pPr lvl="0" defTabSz="1244600">
              <a:lnSpc>
                <a:spcPct val="90000"/>
              </a:lnSpc>
              <a:spcBef>
                <a:spcPct val="0"/>
              </a:spcBef>
              <a:spcAft>
                <a:spcPct val="35000"/>
              </a:spcAft>
            </a:pPr>
            <a:r>
              <a:rPr lang="en-US" sz="1400" dirty="0">
                <a:latin typeface="Arial" panose="020B0604020202020204" pitchFamily="34" charset="0"/>
                <a:ea typeface="Volta Modern Text 55 Roman" charset="0"/>
                <a:cs typeface="Arial" panose="020B0604020202020204" pitchFamily="34" charset="0"/>
              </a:rPr>
              <a:t>Pilot Teleconsultation Center</a:t>
            </a:r>
          </a:p>
        </p:txBody>
      </p:sp>
      <p:sp>
        <p:nvSpPr>
          <p:cNvPr id="61" name="Freeform 60"/>
          <p:cNvSpPr/>
          <p:nvPr/>
        </p:nvSpPr>
        <p:spPr>
          <a:xfrm>
            <a:off x="6067422" y="2990999"/>
            <a:ext cx="2127936" cy="676762"/>
          </a:xfrm>
          <a:custGeom>
            <a:avLst/>
            <a:gdLst>
              <a:gd name="connsiteX0" fmla="*/ 0 w 2127936"/>
              <a:gd name="connsiteY0" fmla="*/ 0 h 1865261"/>
              <a:gd name="connsiteX1" fmla="*/ 2127936 w 2127936"/>
              <a:gd name="connsiteY1" fmla="*/ 0 h 1865261"/>
              <a:gd name="connsiteX2" fmla="*/ 2127936 w 2127936"/>
              <a:gd name="connsiteY2" fmla="*/ 1865261 h 1865261"/>
              <a:gd name="connsiteX3" fmla="*/ 0 w 2127936"/>
              <a:gd name="connsiteY3" fmla="*/ 1865261 h 1865261"/>
              <a:gd name="connsiteX4" fmla="*/ 0 w 2127936"/>
              <a:gd name="connsiteY4" fmla="*/ 0 h 1865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936" h="1865261">
                <a:moveTo>
                  <a:pt x="0" y="0"/>
                </a:moveTo>
                <a:lnTo>
                  <a:pt x="2127936" y="0"/>
                </a:lnTo>
                <a:lnTo>
                  <a:pt x="2127936" y="1865261"/>
                </a:lnTo>
                <a:lnTo>
                  <a:pt x="0" y="18652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680" tIns="106680" rIns="106680" bIns="106680" numCol="1" spcCol="1270" anchor="t" anchorCtr="0">
            <a:noAutofit/>
          </a:bodyPr>
          <a:lstStyle/>
          <a:p>
            <a:pPr lvl="0" defTabSz="1244600">
              <a:lnSpc>
                <a:spcPct val="90000"/>
              </a:lnSpc>
              <a:spcBef>
                <a:spcPct val="0"/>
              </a:spcBef>
              <a:spcAft>
                <a:spcPct val="35000"/>
              </a:spcAft>
            </a:pPr>
            <a:r>
              <a:rPr lang="en-US" sz="1400" dirty="0">
                <a:latin typeface="Arial" panose="020B0604020202020204" pitchFamily="34" charset="0"/>
                <a:ea typeface="Volta Modern Text 55 Roman" charset="0"/>
                <a:cs typeface="Arial" panose="020B0604020202020204" pitchFamily="34" charset="0"/>
              </a:rPr>
              <a:t>Measure and evaluate objectives and outcomes</a:t>
            </a:r>
          </a:p>
          <a:p>
            <a:pPr lvl="0" defTabSz="1244600">
              <a:lnSpc>
                <a:spcPct val="90000"/>
              </a:lnSpc>
              <a:spcBef>
                <a:spcPct val="0"/>
              </a:spcBef>
              <a:spcAft>
                <a:spcPct val="35000"/>
              </a:spcAft>
            </a:pPr>
            <a:r>
              <a:rPr lang="en-US" sz="1400" dirty="0">
                <a:latin typeface="Arial" panose="020B0604020202020204" pitchFamily="34" charset="0"/>
                <a:ea typeface="Volta Modern Text 55 Roman" charset="0"/>
                <a:cs typeface="Arial" panose="020B0604020202020204" pitchFamily="34" charset="0"/>
              </a:rPr>
              <a:t>Determine sustainable financing</a:t>
            </a:r>
          </a:p>
        </p:txBody>
      </p:sp>
      <p:sp>
        <p:nvSpPr>
          <p:cNvPr id="62" name="Freeform 61"/>
          <p:cNvSpPr/>
          <p:nvPr/>
        </p:nvSpPr>
        <p:spPr>
          <a:xfrm>
            <a:off x="8658222" y="2330599"/>
            <a:ext cx="2127936" cy="676762"/>
          </a:xfrm>
          <a:custGeom>
            <a:avLst/>
            <a:gdLst>
              <a:gd name="connsiteX0" fmla="*/ 0 w 2127936"/>
              <a:gd name="connsiteY0" fmla="*/ 0 h 1865261"/>
              <a:gd name="connsiteX1" fmla="*/ 2127936 w 2127936"/>
              <a:gd name="connsiteY1" fmla="*/ 0 h 1865261"/>
              <a:gd name="connsiteX2" fmla="*/ 2127936 w 2127936"/>
              <a:gd name="connsiteY2" fmla="*/ 1865261 h 1865261"/>
              <a:gd name="connsiteX3" fmla="*/ 0 w 2127936"/>
              <a:gd name="connsiteY3" fmla="*/ 1865261 h 1865261"/>
              <a:gd name="connsiteX4" fmla="*/ 0 w 2127936"/>
              <a:gd name="connsiteY4" fmla="*/ 0 h 1865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7936" h="1865261">
                <a:moveTo>
                  <a:pt x="0" y="0"/>
                </a:moveTo>
                <a:lnTo>
                  <a:pt x="2127936" y="0"/>
                </a:lnTo>
                <a:lnTo>
                  <a:pt x="2127936" y="1865261"/>
                </a:lnTo>
                <a:lnTo>
                  <a:pt x="0" y="186526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680" tIns="106680" rIns="106680" bIns="106680" numCol="1" spcCol="1270" anchor="t" anchorCtr="0">
            <a:noAutofit/>
          </a:bodyPr>
          <a:lstStyle/>
          <a:p>
            <a:pPr lvl="0" defTabSz="1244600">
              <a:lnSpc>
                <a:spcPct val="90000"/>
              </a:lnSpc>
              <a:spcBef>
                <a:spcPct val="0"/>
              </a:spcBef>
              <a:spcAft>
                <a:spcPct val="35000"/>
              </a:spcAft>
            </a:pPr>
            <a:r>
              <a:rPr lang="en-US" sz="1400" dirty="0">
                <a:latin typeface="Arial" panose="020B0604020202020204" pitchFamily="34" charset="0"/>
                <a:ea typeface="Volta Modern Text 55 Roman" charset="0"/>
                <a:cs typeface="Arial" panose="020B0604020202020204" pitchFamily="34" charset="0"/>
              </a:rPr>
              <a:t>Scale-up of telemedicine services </a:t>
            </a:r>
          </a:p>
          <a:p>
            <a:pPr lvl="0" defTabSz="1244600">
              <a:lnSpc>
                <a:spcPct val="90000"/>
              </a:lnSpc>
              <a:spcBef>
                <a:spcPct val="0"/>
              </a:spcBef>
              <a:spcAft>
                <a:spcPct val="35000"/>
              </a:spcAft>
            </a:pPr>
            <a:endParaRPr lang="en-US" sz="1400" dirty="0">
              <a:latin typeface="Arial" panose="020B0604020202020204" pitchFamily="34" charset="0"/>
              <a:ea typeface="Volta Modern Text 55 Roman" charset="0"/>
              <a:cs typeface="Arial" panose="020B0604020202020204" pitchFamily="34" charset="0"/>
            </a:endParaRPr>
          </a:p>
        </p:txBody>
      </p:sp>
      <p:sp>
        <p:nvSpPr>
          <p:cNvPr id="65" name="TextBox 64"/>
          <p:cNvSpPr txBox="1"/>
          <p:nvPr/>
        </p:nvSpPr>
        <p:spPr>
          <a:xfrm>
            <a:off x="6084477" y="5514374"/>
            <a:ext cx="4685720" cy="261610"/>
          </a:xfrm>
          <a:prstGeom prst="rect">
            <a:avLst/>
          </a:prstGeom>
          <a:noFill/>
        </p:spPr>
        <p:txBody>
          <a:bodyPr wrap="square" rtlCol="0">
            <a:spAutoFit/>
          </a:bodyPr>
          <a:lstStyle/>
          <a:p>
            <a:pPr marL="0" lvl="1">
              <a:spcBef>
                <a:spcPts val="1000"/>
              </a:spcBef>
              <a:spcAft>
                <a:spcPts val="600"/>
              </a:spcAft>
            </a:pPr>
            <a:r>
              <a:rPr lang="en-US" sz="1100" dirty="0">
                <a:latin typeface="Arial" panose="020B0604020202020204" pitchFamily="34" charset="0"/>
                <a:ea typeface="Volta Modern Text 55 Roman" charset="0"/>
                <a:cs typeface="Arial" panose="020B0604020202020204" pitchFamily="34" charset="0"/>
              </a:rPr>
              <a:t>Please refer to the rollout plan template to guide you on your rollout </a:t>
            </a:r>
          </a:p>
        </p:txBody>
      </p:sp>
      <p:grpSp>
        <p:nvGrpSpPr>
          <p:cNvPr id="64" name="Group 63">
            <a:extLst>
              <a:ext uri="{FF2B5EF4-FFF2-40B4-BE49-F238E27FC236}">
                <a16:creationId xmlns:a16="http://schemas.microsoft.com/office/drawing/2014/main" id="{46C250A5-5E64-F344-B5DF-93D086F181B8}"/>
              </a:ext>
            </a:extLst>
          </p:cNvPr>
          <p:cNvGrpSpPr/>
          <p:nvPr/>
        </p:nvGrpSpPr>
        <p:grpSpPr>
          <a:xfrm>
            <a:off x="11271320" y="459872"/>
            <a:ext cx="322309" cy="223574"/>
            <a:chOff x="4495800" y="914400"/>
            <a:chExt cx="228600" cy="152400"/>
          </a:xfrm>
        </p:grpSpPr>
        <p:cxnSp>
          <p:nvCxnSpPr>
            <p:cNvPr id="66" name="Straight Connector 65">
              <a:extLst>
                <a:ext uri="{FF2B5EF4-FFF2-40B4-BE49-F238E27FC236}">
                  <a16:creationId xmlns:a16="http://schemas.microsoft.com/office/drawing/2014/main" id="{F6041DD7-1644-524A-8CCA-600A8F6DFA2A}"/>
                </a:ext>
              </a:extLst>
            </p:cNvPr>
            <p:cNvCxnSpPr/>
            <p:nvPr/>
          </p:nvCxnSpPr>
          <p:spPr>
            <a:xfrm>
              <a:off x="4495800" y="914400"/>
              <a:ext cx="228600" cy="0"/>
            </a:xfrm>
            <a:prstGeom prst="line">
              <a:avLst/>
            </a:prstGeom>
            <a:noFill/>
            <a:ln w="19050" cap="rnd" cmpd="sng" algn="ctr">
              <a:solidFill>
                <a:srgbClr val="000000"/>
              </a:solidFill>
              <a:prstDash val="solid"/>
            </a:ln>
            <a:effectLst/>
          </p:spPr>
        </p:cxnSp>
        <p:cxnSp>
          <p:nvCxnSpPr>
            <p:cNvPr id="67" name="Straight Connector 66">
              <a:extLst>
                <a:ext uri="{FF2B5EF4-FFF2-40B4-BE49-F238E27FC236}">
                  <a16:creationId xmlns:a16="http://schemas.microsoft.com/office/drawing/2014/main" id="{55A4BEC0-FA97-6F41-A38F-B0BEB47949E2}"/>
                </a:ext>
              </a:extLst>
            </p:cNvPr>
            <p:cNvCxnSpPr/>
            <p:nvPr/>
          </p:nvCxnSpPr>
          <p:spPr>
            <a:xfrm>
              <a:off x="4495800" y="990600"/>
              <a:ext cx="228600" cy="0"/>
            </a:xfrm>
            <a:prstGeom prst="line">
              <a:avLst/>
            </a:prstGeom>
            <a:noFill/>
            <a:ln w="19050" cap="rnd" cmpd="sng" algn="ctr">
              <a:solidFill>
                <a:srgbClr val="000000"/>
              </a:solidFill>
              <a:prstDash val="solid"/>
            </a:ln>
            <a:effectLst/>
          </p:spPr>
        </p:cxnSp>
        <p:cxnSp>
          <p:nvCxnSpPr>
            <p:cNvPr id="68" name="Straight Connector 67">
              <a:extLst>
                <a:ext uri="{FF2B5EF4-FFF2-40B4-BE49-F238E27FC236}">
                  <a16:creationId xmlns:a16="http://schemas.microsoft.com/office/drawing/2014/main" id="{8929E317-B0EB-9D4A-993D-9FEDD2EB586B}"/>
                </a:ext>
              </a:extLst>
            </p:cNvPr>
            <p:cNvCxnSpPr/>
            <p:nvPr/>
          </p:nvCxnSpPr>
          <p:spPr>
            <a:xfrm>
              <a:off x="4495800" y="1066800"/>
              <a:ext cx="228600" cy="0"/>
            </a:xfrm>
            <a:prstGeom prst="line">
              <a:avLst/>
            </a:prstGeom>
            <a:noFill/>
            <a:ln w="19050" cap="rnd" cmpd="sng" algn="ctr">
              <a:solidFill>
                <a:srgbClr val="000000"/>
              </a:solidFill>
              <a:prstDash val="solid"/>
            </a:ln>
            <a:effectLst/>
          </p:spPr>
        </p:cxnSp>
      </p:grpSp>
      <p:sp>
        <p:nvSpPr>
          <p:cNvPr id="69" name="Rectangle 68">
            <a:hlinkClick r:id="rId3" action="ppaction://hlinksldjump"/>
            <a:extLst>
              <a:ext uri="{FF2B5EF4-FFF2-40B4-BE49-F238E27FC236}">
                <a16:creationId xmlns:a16="http://schemas.microsoft.com/office/drawing/2014/main" id="{13B8A245-F9B7-8948-9E65-9D100B4C3D49}"/>
              </a:ext>
            </a:extLst>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3" name="Rectangle 62">
            <a:extLst>
              <a:ext uri="{FF2B5EF4-FFF2-40B4-BE49-F238E27FC236}">
                <a16:creationId xmlns:a16="http://schemas.microsoft.com/office/drawing/2014/main" id="{FA24C763-9F86-42B9-94A3-865F7974FBA5}"/>
              </a:ext>
            </a:extLst>
          </p:cNvPr>
          <p:cNvSpPr/>
          <p:nvPr/>
        </p:nvSpPr>
        <p:spPr>
          <a:xfrm>
            <a:off x="6055202" y="5279742"/>
            <a:ext cx="4426943" cy="730873"/>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6052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par>
                                <p:cTn id="8" presetID="1" presetClass="entr" presetSubtype="0" fill="hold" grpId="0" nodeType="withEffect">
                                  <p:stCondLst>
                                    <p:cond delay="0"/>
                                  </p:stCondLst>
                                  <p:childTnLst>
                                    <p:set>
                                      <p:cBhvr>
                                        <p:cTn id="9"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53844" y="908759"/>
            <a:ext cx="5620077" cy="73175"/>
            <a:chOff x="553844" y="-455342"/>
            <a:chExt cx="5620077" cy="73175"/>
          </a:xfrm>
        </p:grpSpPr>
        <p:grpSp>
          <p:nvGrpSpPr>
            <p:cNvPr id="4" name="Group 3"/>
            <p:cNvGrpSpPr/>
            <p:nvPr/>
          </p:nvGrpSpPr>
          <p:grpSpPr>
            <a:xfrm>
              <a:off x="553844" y="-455342"/>
              <a:ext cx="681567" cy="73175"/>
              <a:chOff x="1828800" y="5858934"/>
              <a:chExt cx="681567" cy="73175"/>
            </a:xfrm>
          </p:grpSpPr>
          <p:sp>
            <p:nvSpPr>
              <p:cNvPr id="40" name="Oval 3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 name="Group 4"/>
            <p:cNvGrpSpPr/>
            <p:nvPr/>
          </p:nvGrpSpPr>
          <p:grpSpPr>
            <a:xfrm>
              <a:off x="1376929" y="-455342"/>
              <a:ext cx="681567" cy="73175"/>
              <a:chOff x="1828800" y="5858934"/>
              <a:chExt cx="681567" cy="73175"/>
            </a:xfrm>
          </p:grpSpPr>
          <p:sp>
            <p:nvSpPr>
              <p:cNvPr id="36" name="Oval 3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 name="Group 5"/>
            <p:cNvGrpSpPr/>
            <p:nvPr/>
          </p:nvGrpSpPr>
          <p:grpSpPr>
            <a:xfrm>
              <a:off x="2200014" y="-455342"/>
              <a:ext cx="681567" cy="73175"/>
              <a:chOff x="1828800" y="5858934"/>
              <a:chExt cx="681567" cy="73175"/>
            </a:xfrm>
          </p:grpSpPr>
          <p:sp>
            <p:nvSpPr>
              <p:cNvPr id="32" name="Oval 3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 name="Group 6"/>
            <p:cNvGrpSpPr/>
            <p:nvPr/>
          </p:nvGrpSpPr>
          <p:grpSpPr>
            <a:xfrm>
              <a:off x="3023099" y="-455342"/>
              <a:ext cx="681567" cy="73175"/>
              <a:chOff x="1828800" y="5858934"/>
              <a:chExt cx="681567" cy="73175"/>
            </a:xfrm>
          </p:grpSpPr>
          <p:sp>
            <p:nvSpPr>
              <p:cNvPr id="28" name="Oval 27"/>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3846184" y="-455342"/>
              <a:ext cx="681567" cy="73175"/>
              <a:chOff x="1828800" y="5858934"/>
              <a:chExt cx="681567" cy="73175"/>
            </a:xfrm>
          </p:grpSpPr>
          <p:sp>
            <p:nvSpPr>
              <p:cNvPr id="24" name="Oval 23"/>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Oval 25"/>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4669269" y="-455342"/>
              <a:ext cx="681567" cy="73175"/>
              <a:chOff x="1828800" y="5858934"/>
              <a:chExt cx="681567" cy="73175"/>
            </a:xfrm>
          </p:grpSpPr>
          <p:sp>
            <p:nvSpPr>
              <p:cNvPr id="20" name="Oval 1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Oval 2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Oval 2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5492354" y="-455342"/>
              <a:ext cx="681567" cy="73175"/>
              <a:chOff x="1828800" y="5858934"/>
              <a:chExt cx="681567" cy="73175"/>
            </a:xfrm>
          </p:grpSpPr>
          <p:sp>
            <p:nvSpPr>
              <p:cNvPr id="16" name="Oval 1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Oval 1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 name="Oval 1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Oval 1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44" name="TextBox 43"/>
          <p:cNvSpPr txBox="1"/>
          <p:nvPr/>
        </p:nvSpPr>
        <p:spPr>
          <a:xfrm>
            <a:off x="447040" y="1391920"/>
            <a:ext cx="8696960" cy="4154984"/>
          </a:xfrm>
          <a:prstGeom prst="rect">
            <a:avLst/>
          </a:prstGeom>
          <a:noFill/>
        </p:spPr>
        <p:txBody>
          <a:bodyPr wrap="square" rtlCol="0">
            <a:spAutoFit/>
          </a:bodyPr>
          <a:lstStyle/>
          <a:p>
            <a:r>
              <a:rPr lang="en-GB" sz="4400" b="1" dirty="0">
                <a:latin typeface="Arial" panose="020B0604020202020204" pitchFamily="34" charset="0"/>
                <a:ea typeface="Volta Modern Text 75" charset="0"/>
                <a:cs typeface="Arial" panose="020B0604020202020204" pitchFamily="34" charset="0"/>
              </a:rPr>
              <a:t>It is important to assess </a:t>
            </a:r>
            <a:br>
              <a:rPr lang="en-GB" sz="4400" b="1" dirty="0">
                <a:latin typeface="Arial" panose="020B0604020202020204" pitchFamily="34" charset="0"/>
                <a:ea typeface="Volta Modern Text 75" charset="0"/>
                <a:cs typeface="Arial" panose="020B0604020202020204" pitchFamily="34" charset="0"/>
              </a:rPr>
            </a:br>
            <a:r>
              <a:rPr lang="en-GB" sz="4400" b="1" dirty="0">
                <a:latin typeface="Arial" panose="020B0604020202020204" pitchFamily="34" charset="0"/>
                <a:ea typeface="Volta Modern Text 75" charset="0"/>
                <a:cs typeface="Arial" panose="020B0604020202020204" pitchFamily="34" charset="0"/>
              </a:rPr>
              <a:t>social, health and IT structures, and work together with public and private partners to integrate a Telemedicine Program into the health system</a:t>
            </a:r>
            <a:endParaRPr lang="en-GB" sz="4400" b="1" dirty="0">
              <a:effectLst/>
              <a:latin typeface="Arial" panose="020B0604020202020204" pitchFamily="34" charset="0"/>
              <a:ea typeface="Volta Modern Text 75" charset="0"/>
              <a:cs typeface="Arial" panose="020B0604020202020204" pitchFamily="34" charset="0"/>
            </a:endParaRPr>
          </a:p>
        </p:txBody>
      </p:sp>
      <p:grpSp>
        <p:nvGrpSpPr>
          <p:cNvPr id="45" name="Group 44">
            <a:extLst>
              <a:ext uri="{FF2B5EF4-FFF2-40B4-BE49-F238E27FC236}">
                <a16:creationId xmlns:a16="http://schemas.microsoft.com/office/drawing/2014/main" id="{29D74002-F684-A342-BC7F-A8656C0CD28A}"/>
              </a:ext>
            </a:extLst>
          </p:cNvPr>
          <p:cNvGrpSpPr/>
          <p:nvPr/>
        </p:nvGrpSpPr>
        <p:grpSpPr>
          <a:xfrm>
            <a:off x="11271320" y="459872"/>
            <a:ext cx="322309" cy="223574"/>
            <a:chOff x="4495800" y="914400"/>
            <a:chExt cx="228600" cy="152400"/>
          </a:xfrm>
        </p:grpSpPr>
        <p:cxnSp>
          <p:nvCxnSpPr>
            <p:cNvPr id="46" name="Straight Connector 45">
              <a:extLst>
                <a:ext uri="{FF2B5EF4-FFF2-40B4-BE49-F238E27FC236}">
                  <a16:creationId xmlns:a16="http://schemas.microsoft.com/office/drawing/2014/main" id="{5BF73DBF-CB0A-934A-9DA6-C53691E3230E}"/>
                </a:ext>
              </a:extLst>
            </p:cNvPr>
            <p:cNvCxnSpPr/>
            <p:nvPr/>
          </p:nvCxnSpPr>
          <p:spPr>
            <a:xfrm>
              <a:off x="4495800" y="914400"/>
              <a:ext cx="228600" cy="0"/>
            </a:xfrm>
            <a:prstGeom prst="line">
              <a:avLst/>
            </a:prstGeom>
            <a:noFill/>
            <a:ln w="19050" cap="rnd" cmpd="sng" algn="ctr">
              <a:solidFill>
                <a:srgbClr val="000000"/>
              </a:solidFill>
              <a:prstDash val="solid"/>
            </a:ln>
            <a:effectLst/>
          </p:spPr>
        </p:cxnSp>
        <p:cxnSp>
          <p:nvCxnSpPr>
            <p:cNvPr id="47" name="Straight Connector 46">
              <a:extLst>
                <a:ext uri="{FF2B5EF4-FFF2-40B4-BE49-F238E27FC236}">
                  <a16:creationId xmlns:a16="http://schemas.microsoft.com/office/drawing/2014/main" id="{0F55CBCF-D769-B44E-866B-9C10CFF321FF}"/>
                </a:ext>
              </a:extLst>
            </p:cNvPr>
            <p:cNvCxnSpPr/>
            <p:nvPr/>
          </p:nvCxnSpPr>
          <p:spPr>
            <a:xfrm>
              <a:off x="4495800" y="990600"/>
              <a:ext cx="228600" cy="0"/>
            </a:xfrm>
            <a:prstGeom prst="line">
              <a:avLst/>
            </a:prstGeom>
            <a:noFill/>
            <a:ln w="19050" cap="rnd" cmpd="sng" algn="ctr">
              <a:solidFill>
                <a:srgbClr val="000000"/>
              </a:solidFill>
              <a:prstDash val="solid"/>
            </a:ln>
            <a:effectLst/>
          </p:spPr>
        </p:cxnSp>
        <p:cxnSp>
          <p:nvCxnSpPr>
            <p:cNvPr id="48" name="Straight Connector 47">
              <a:extLst>
                <a:ext uri="{FF2B5EF4-FFF2-40B4-BE49-F238E27FC236}">
                  <a16:creationId xmlns:a16="http://schemas.microsoft.com/office/drawing/2014/main" id="{7EF0888B-1CFA-8C49-BB03-51069F1B94BF}"/>
                </a:ext>
              </a:extLst>
            </p:cNvPr>
            <p:cNvCxnSpPr/>
            <p:nvPr/>
          </p:nvCxnSpPr>
          <p:spPr>
            <a:xfrm>
              <a:off x="4495800" y="1066800"/>
              <a:ext cx="228600" cy="0"/>
            </a:xfrm>
            <a:prstGeom prst="line">
              <a:avLst/>
            </a:prstGeom>
            <a:noFill/>
            <a:ln w="19050" cap="rnd" cmpd="sng" algn="ctr">
              <a:solidFill>
                <a:srgbClr val="000000"/>
              </a:solidFill>
              <a:prstDash val="solid"/>
            </a:ln>
            <a:effectLst/>
          </p:spPr>
        </p:cxnSp>
      </p:grpSp>
      <p:sp>
        <p:nvSpPr>
          <p:cNvPr id="49" name="Rectangle 48">
            <a:hlinkClick r:id="rId3" action="ppaction://hlinksldjump"/>
            <a:extLst>
              <a:ext uri="{FF2B5EF4-FFF2-40B4-BE49-F238E27FC236}">
                <a16:creationId xmlns:a16="http://schemas.microsoft.com/office/drawing/2014/main" id="{2652E73C-1A09-8A4F-916E-09D54DF9000A}"/>
              </a:ext>
            </a:extLst>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5980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1600" y="1076400"/>
            <a:ext cx="7107760" cy="1088302"/>
          </a:xfrm>
        </p:spPr>
        <p:txBody>
          <a:bodyPr/>
          <a:lstStyle/>
          <a:p>
            <a:r>
              <a:rPr lang="en-GB" dirty="0"/>
              <a:t>Final thoughts</a:t>
            </a:r>
          </a:p>
        </p:txBody>
      </p:sp>
      <p:grpSp>
        <p:nvGrpSpPr>
          <p:cNvPr id="3" name="Group 2"/>
          <p:cNvGrpSpPr/>
          <p:nvPr/>
        </p:nvGrpSpPr>
        <p:grpSpPr>
          <a:xfrm>
            <a:off x="553844" y="908759"/>
            <a:ext cx="5620077" cy="73175"/>
            <a:chOff x="553844" y="-455342"/>
            <a:chExt cx="5620077" cy="73175"/>
          </a:xfrm>
        </p:grpSpPr>
        <p:grpSp>
          <p:nvGrpSpPr>
            <p:cNvPr id="4" name="Group 3"/>
            <p:cNvGrpSpPr/>
            <p:nvPr/>
          </p:nvGrpSpPr>
          <p:grpSpPr>
            <a:xfrm>
              <a:off x="553844" y="-455342"/>
              <a:ext cx="681567" cy="73175"/>
              <a:chOff x="1828800" y="5858934"/>
              <a:chExt cx="681567" cy="73175"/>
            </a:xfrm>
          </p:grpSpPr>
          <p:sp>
            <p:nvSpPr>
              <p:cNvPr id="40" name="Oval 3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 name="Group 4"/>
            <p:cNvGrpSpPr/>
            <p:nvPr/>
          </p:nvGrpSpPr>
          <p:grpSpPr>
            <a:xfrm>
              <a:off x="1376929" y="-455342"/>
              <a:ext cx="681567" cy="73175"/>
              <a:chOff x="1828800" y="5858934"/>
              <a:chExt cx="681567" cy="73175"/>
            </a:xfrm>
          </p:grpSpPr>
          <p:sp>
            <p:nvSpPr>
              <p:cNvPr id="36" name="Oval 3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 name="Group 5"/>
            <p:cNvGrpSpPr/>
            <p:nvPr/>
          </p:nvGrpSpPr>
          <p:grpSpPr>
            <a:xfrm>
              <a:off x="2200014" y="-455342"/>
              <a:ext cx="681567" cy="73175"/>
              <a:chOff x="1828800" y="5858934"/>
              <a:chExt cx="681567" cy="73175"/>
            </a:xfrm>
          </p:grpSpPr>
          <p:sp>
            <p:nvSpPr>
              <p:cNvPr id="32" name="Oval 3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7" name="Group 6"/>
            <p:cNvGrpSpPr/>
            <p:nvPr/>
          </p:nvGrpSpPr>
          <p:grpSpPr>
            <a:xfrm>
              <a:off x="3023099" y="-455342"/>
              <a:ext cx="681567" cy="73175"/>
              <a:chOff x="1828800" y="5858934"/>
              <a:chExt cx="681567" cy="73175"/>
            </a:xfrm>
          </p:grpSpPr>
          <p:sp>
            <p:nvSpPr>
              <p:cNvPr id="28" name="Oval 27"/>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3846184" y="-455342"/>
              <a:ext cx="681567" cy="73175"/>
              <a:chOff x="1828800" y="5858934"/>
              <a:chExt cx="681567" cy="73175"/>
            </a:xfrm>
          </p:grpSpPr>
          <p:sp>
            <p:nvSpPr>
              <p:cNvPr id="24" name="Oval 23"/>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Oval 25"/>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4669269" y="-455342"/>
              <a:ext cx="681567" cy="73175"/>
              <a:chOff x="1828800" y="5858934"/>
              <a:chExt cx="681567" cy="73175"/>
            </a:xfrm>
          </p:grpSpPr>
          <p:sp>
            <p:nvSpPr>
              <p:cNvPr id="20" name="Oval 1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Oval 2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Oval 22"/>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5492354" y="-455342"/>
              <a:ext cx="681567" cy="73175"/>
              <a:chOff x="1828800" y="5858934"/>
              <a:chExt cx="681567" cy="73175"/>
            </a:xfrm>
          </p:grpSpPr>
          <p:sp>
            <p:nvSpPr>
              <p:cNvPr id="16" name="Oval 1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Oval 1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8" name="Oval 1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9" name="Oval 1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46" name="TextBox 45">
            <a:hlinkClick r:id="rId3"/>
          </p:cNvPr>
          <p:cNvSpPr txBox="1"/>
          <p:nvPr/>
        </p:nvSpPr>
        <p:spPr>
          <a:xfrm>
            <a:off x="7699776" y="4592888"/>
            <a:ext cx="3938379" cy="948412"/>
          </a:xfrm>
          <a:prstGeom prst="rect">
            <a:avLst/>
          </a:prstGeom>
          <a:noFill/>
          <a:ln w="28575" cmpd="sng">
            <a:noFill/>
          </a:ln>
        </p:spPr>
        <p:txBody>
          <a:bodyPr wrap="square" lIns="288000" tIns="68400" rIns="288000" bIns="93600" rtlCol="0">
            <a:spAutoFit/>
          </a:bodyPr>
          <a:lstStyle/>
          <a:p>
            <a:pPr marL="0" marR="0" lvl="0" indent="0" defTabSz="914400" eaLnBrk="1" fontAlgn="auto" latinLnBrk="0" hangingPunct="1">
              <a:lnSpc>
                <a:spcPct val="100000"/>
              </a:lnSpc>
              <a:spcBef>
                <a:spcPts val="0"/>
              </a:spcBef>
              <a:spcAft>
                <a:spcPts val="600"/>
              </a:spcAft>
              <a:buClrTx/>
              <a:buSzTx/>
              <a:buFontTx/>
              <a:buNone/>
              <a:tabLst/>
              <a:defRPr/>
            </a:pPr>
            <a:r>
              <a:rPr kumimoji="0" lang="en-US" u="none" strike="noStrike" kern="0" cap="none" spc="40" normalizeH="0" baseline="0" noProof="0" dirty="0">
                <a:ln>
                  <a:noFill/>
                </a:ln>
                <a:effectLst/>
                <a:uLnTx/>
                <a:uFillTx/>
                <a:latin typeface="Arial" panose="020B0604020202020204" pitchFamily="34" charset="0"/>
                <a:ea typeface="Volta Modern Text 75" charset="0"/>
                <a:cs typeface="Arial" panose="020B0604020202020204" pitchFamily="34" charset="0"/>
              </a:rPr>
              <a:t>Find out more</a:t>
            </a:r>
          </a:p>
          <a:p>
            <a:pPr>
              <a:defRPr/>
            </a:pPr>
            <a:r>
              <a:rPr lang="en-US" sz="1400" kern="0" spc="-20" dirty="0">
                <a:latin typeface="Arial" panose="020B0604020202020204" pitchFamily="34" charset="0"/>
                <a:ea typeface="Volta Modern Text 55 Roman" charset="0"/>
                <a:cs typeface="Arial" panose="020B0604020202020204" pitchFamily="34" charset="0"/>
              </a:rPr>
              <a:t>For more information, please visit the Novartis Foundation website </a:t>
            </a:r>
          </a:p>
        </p:txBody>
      </p:sp>
      <p:pic>
        <p:nvPicPr>
          <p:cNvPr id="48" name="Picture 47">
            <a:hlinkClick r:id="rId3"/>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18131" y="4434086"/>
            <a:ext cx="1143000" cy="1143000"/>
          </a:xfrm>
          <a:prstGeom prst="rect">
            <a:avLst/>
          </a:prstGeom>
        </p:spPr>
      </p:pic>
      <p:grpSp>
        <p:nvGrpSpPr>
          <p:cNvPr id="49" name="Group 48">
            <a:extLst>
              <a:ext uri="{FF2B5EF4-FFF2-40B4-BE49-F238E27FC236}">
                <a16:creationId xmlns:a16="http://schemas.microsoft.com/office/drawing/2014/main" id="{77DD7764-EC2C-884C-8CB7-F99C8861F26F}"/>
              </a:ext>
            </a:extLst>
          </p:cNvPr>
          <p:cNvGrpSpPr/>
          <p:nvPr/>
        </p:nvGrpSpPr>
        <p:grpSpPr>
          <a:xfrm>
            <a:off x="11271320" y="459872"/>
            <a:ext cx="322309" cy="223574"/>
            <a:chOff x="4495800" y="914400"/>
            <a:chExt cx="228600" cy="152400"/>
          </a:xfrm>
        </p:grpSpPr>
        <p:cxnSp>
          <p:nvCxnSpPr>
            <p:cNvPr id="50" name="Straight Connector 49">
              <a:extLst>
                <a:ext uri="{FF2B5EF4-FFF2-40B4-BE49-F238E27FC236}">
                  <a16:creationId xmlns:a16="http://schemas.microsoft.com/office/drawing/2014/main" id="{17FFB097-9A2A-1E43-A273-5ED524D8A32D}"/>
                </a:ext>
              </a:extLst>
            </p:cNvPr>
            <p:cNvCxnSpPr/>
            <p:nvPr/>
          </p:nvCxnSpPr>
          <p:spPr>
            <a:xfrm>
              <a:off x="4495800" y="914400"/>
              <a:ext cx="228600" cy="0"/>
            </a:xfrm>
            <a:prstGeom prst="line">
              <a:avLst/>
            </a:prstGeom>
            <a:noFill/>
            <a:ln w="19050" cap="rnd" cmpd="sng" algn="ctr">
              <a:solidFill>
                <a:srgbClr val="000000"/>
              </a:solidFill>
              <a:prstDash val="solid"/>
            </a:ln>
            <a:effectLst/>
          </p:spPr>
        </p:cxnSp>
        <p:cxnSp>
          <p:nvCxnSpPr>
            <p:cNvPr id="51" name="Straight Connector 50">
              <a:extLst>
                <a:ext uri="{FF2B5EF4-FFF2-40B4-BE49-F238E27FC236}">
                  <a16:creationId xmlns:a16="http://schemas.microsoft.com/office/drawing/2014/main" id="{EDC77B1B-6FDD-CD4D-99C2-78CCBA7E5A42}"/>
                </a:ext>
              </a:extLst>
            </p:cNvPr>
            <p:cNvCxnSpPr/>
            <p:nvPr/>
          </p:nvCxnSpPr>
          <p:spPr>
            <a:xfrm>
              <a:off x="4495800" y="990600"/>
              <a:ext cx="228600" cy="0"/>
            </a:xfrm>
            <a:prstGeom prst="line">
              <a:avLst/>
            </a:prstGeom>
            <a:noFill/>
            <a:ln w="19050" cap="rnd" cmpd="sng" algn="ctr">
              <a:solidFill>
                <a:srgbClr val="000000"/>
              </a:solidFill>
              <a:prstDash val="solid"/>
            </a:ln>
            <a:effectLst/>
          </p:spPr>
        </p:cxnSp>
        <p:cxnSp>
          <p:nvCxnSpPr>
            <p:cNvPr id="52" name="Straight Connector 51">
              <a:extLst>
                <a:ext uri="{FF2B5EF4-FFF2-40B4-BE49-F238E27FC236}">
                  <a16:creationId xmlns:a16="http://schemas.microsoft.com/office/drawing/2014/main" id="{D9F0F4D5-C36F-4D4D-B961-D9503EC0951B}"/>
                </a:ext>
              </a:extLst>
            </p:cNvPr>
            <p:cNvCxnSpPr/>
            <p:nvPr/>
          </p:nvCxnSpPr>
          <p:spPr>
            <a:xfrm>
              <a:off x="4495800" y="1066800"/>
              <a:ext cx="228600" cy="0"/>
            </a:xfrm>
            <a:prstGeom prst="line">
              <a:avLst/>
            </a:prstGeom>
            <a:noFill/>
            <a:ln w="19050" cap="rnd" cmpd="sng" algn="ctr">
              <a:solidFill>
                <a:srgbClr val="000000"/>
              </a:solidFill>
              <a:prstDash val="solid"/>
            </a:ln>
            <a:effectLst/>
          </p:spPr>
        </p:cxnSp>
      </p:grpSp>
      <p:sp>
        <p:nvSpPr>
          <p:cNvPr id="53" name="Rectangle 52">
            <a:hlinkClick r:id="rId5" action="ppaction://hlinksldjump"/>
            <a:extLst>
              <a:ext uri="{FF2B5EF4-FFF2-40B4-BE49-F238E27FC236}">
                <a16:creationId xmlns:a16="http://schemas.microsoft.com/office/drawing/2014/main" id="{43A56471-B51A-744B-B81C-BB9BC461F736}"/>
              </a:ext>
            </a:extLst>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nvGrpSpPr>
          <p:cNvPr id="47" name="Group 46">
            <a:extLst>
              <a:ext uri="{FF2B5EF4-FFF2-40B4-BE49-F238E27FC236}">
                <a16:creationId xmlns:a16="http://schemas.microsoft.com/office/drawing/2014/main" id="{7057A77B-D464-C549-BF55-D38F8D96B611}"/>
              </a:ext>
            </a:extLst>
          </p:cNvPr>
          <p:cNvGrpSpPr/>
          <p:nvPr/>
        </p:nvGrpSpPr>
        <p:grpSpPr>
          <a:xfrm>
            <a:off x="553844" y="2172677"/>
            <a:ext cx="6167393" cy="3467572"/>
            <a:chOff x="553844" y="2172677"/>
            <a:chExt cx="6167393" cy="3467572"/>
          </a:xfrm>
        </p:grpSpPr>
        <p:pic>
          <p:nvPicPr>
            <p:cNvPr id="45" name="Picture 44">
              <a:hlinkClick r:id="" action="ppaction://hlinkshowjump?jump=nextslide"/>
              <a:extLst>
                <a:ext uri="{FF2B5EF4-FFF2-40B4-BE49-F238E27FC236}">
                  <a16:creationId xmlns:a16="http://schemas.microsoft.com/office/drawing/2014/main" id="{37F002EE-5172-CE46-8E36-92998C7B427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53844" y="2172677"/>
              <a:ext cx="6167393" cy="3467572"/>
            </a:xfrm>
            <a:prstGeom prst="rect">
              <a:avLst/>
            </a:prstGeom>
          </p:spPr>
        </p:pic>
        <p:grpSp>
          <p:nvGrpSpPr>
            <p:cNvPr id="54" name="Group 53">
              <a:extLst>
                <a:ext uri="{FF2B5EF4-FFF2-40B4-BE49-F238E27FC236}">
                  <a16:creationId xmlns:a16="http://schemas.microsoft.com/office/drawing/2014/main" id="{E643883B-2C0D-4F5A-9EBE-5911AF4E65D9}"/>
                </a:ext>
              </a:extLst>
            </p:cNvPr>
            <p:cNvGrpSpPr/>
            <p:nvPr/>
          </p:nvGrpSpPr>
          <p:grpSpPr>
            <a:xfrm>
              <a:off x="3211129" y="3446141"/>
              <a:ext cx="796178" cy="796178"/>
              <a:chOff x="9980342" y="2141034"/>
              <a:chExt cx="981308" cy="981308"/>
            </a:xfrm>
          </p:grpSpPr>
          <p:sp>
            <p:nvSpPr>
              <p:cNvPr id="55" name="Triangle 112">
                <a:hlinkClick r:id="" action="ppaction://hlinkshowjump?jump=nextslide"/>
                <a:extLst>
                  <a:ext uri="{FF2B5EF4-FFF2-40B4-BE49-F238E27FC236}">
                    <a16:creationId xmlns:a16="http://schemas.microsoft.com/office/drawing/2014/main" id="{A6DDD78B-79D9-4972-9228-EA0516883CEC}"/>
                  </a:ext>
                </a:extLst>
              </p:cNvPr>
              <p:cNvSpPr/>
              <p:nvPr/>
            </p:nvSpPr>
            <p:spPr>
              <a:xfrm rot="5400000">
                <a:off x="10274565" y="2399673"/>
                <a:ext cx="551113" cy="47509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6" name="Oval 55">
                <a:hlinkClick r:id="" action="ppaction://hlinkshowjump?jump=nextslide"/>
                <a:extLst>
                  <a:ext uri="{FF2B5EF4-FFF2-40B4-BE49-F238E27FC236}">
                    <a16:creationId xmlns:a16="http://schemas.microsoft.com/office/drawing/2014/main" id="{0FC948D0-6139-427F-AFEA-8931DCEE766A}"/>
                  </a:ext>
                </a:extLst>
              </p:cNvPr>
              <p:cNvSpPr/>
              <p:nvPr/>
            </p:nvSpPr>
            <p:spPr>
              <a:xfrm>
                <a:off x="9980342" y="2141034"/>
                <a:ext cx="981308" cy="981308"/>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59" name="Rectangle 58">
            <a:extLst>
              <a:ext uri="{FF2B5EF4-FFF2-40B4-BE49-F238E27FC236}">
                <a16:creationId xmlns:a16="http://schemas.microsoft.com/office/drawing/2014/main" id="{49F3551F-7255-47E0-938F-610DBA5E8761}"/>
              </a:ext>
            </a:extLst>
          </p:cNvPr>
          <p:cNvSpPr/>
          <p:nvPr/>
        </p:nvSpPr>
        <p:spPr>
          <a:xfrm>
            <a:off x="7020937" y="4453025"/>
            <a:ext cx="5171063" cy="12456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0930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20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ouisa's story - community health worker connected [720p].mp4">
            <a:hlinkClick r:id="" action="ppaction://media"/>
            <a:extLst>
              <a:ext uri="{FF2B5EF4-FFF2-40B4-BE49-F238E27FC236}">
                <a16:creationId xmlns:a16="http://schemas.microsoft.com/office/drawing/2014/main" id="{3ABAA20A-3926-0E4D-ABF3-18166FB8A5B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233880" cy="6881558"/>
          </a:xfrm>
          <a:prstGeom prst="rect">
            <a:avLst/>
          </a:prstGeom>
        </p:spPr>
      </p:pic>
      <p:grpSp>
        <p:nvGrpSpPr>
          <p:cNvPr id="10" name="Group 9"/>
          <p:cNvGrpSpPr/>
          <p:nvPr/>
        </p:nvGrpSpPr>
        <p:grpSpPr>
          <a:xfrm>
            <a:off x="11480599" y="398780"/>
            <a:ext cx="223721" cy="210371"/>
            <a:chOff x="11358679" y="469900"/>
            <a:chExt cx="223721" cy="210371"/>
          </a:xfrm>
        </p:grpSpPr>
        <p:cxnSp>
          <p:nvCxnSpPr>
            <p:cNvPr id="6" name="Straight Connector 5"/>
            <p:cNvCxnSpPr/>
            <p:nvPr/>
          </p:nvCxnSpPr>
          <p:spPr>
            <a:xfrm>
              <a:off x="11360150" y="469900"/>
              <a:ext cx="220779" cy="210371"/>
            </a:xfrm>
            <a:prstGeom prst="line">
              <a:avLst/>
            </a:prstGeom>
            <a:noFill/>
            <a:ln w="19050" cap="rnd" cmpd="sng" algn="ctr">
              <a:solidFill>
                <a:srgbClr val="000000"/>
              </a:solidFill>
              <a:prstDash val="solid"/>
            </a:ln>
            <a:effectLst/>
          </p:spPr>
        </p:cxnSp>
        <p:cxnSp>
          <p:nvCxnSpPr>
            <p:cNvPr id="8" name="Straight Connector 7"/>
            <p:cNvCxnSpPr/>
            <p:nvPr/>
          </p:nvCxnSpPr>
          <p:spPr>
            <a:xfrm flipH="1">
              <a:off x="11358679" y="473075"/>
              <a:ext cx="223721" cy="207196"/>
            </a:xfrm>
            <a:prstGeom prst="line">
              <a:avLst/>
            </a:prstGeom>
            <a:noFill/>
            <a:ln w="19050" cap="rnd" cmpd="sng" algn="ctr">
              <a:solidFill>
                <a:srgbClr val="000000"/>
              </a:solidFill>
              <a:prstDash val="solid"/>
            </a:ln>
            <a:effectLst/>
          </p:spPr>
        </p:cxnSp>
      </p:grpSp>
      <p:sp>
        <p:nvSpPr>
          <p:cNvPr id="11" name="Rectangle 10">
            <a:hlinkClick r:id="rId5"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4223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56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3883"/>
            <a:ext cx="12216680" cy="6871883"/>
          </a:xfrm>
          <a:prstGeom prst="rect">
            <a:avLst/>
          </a:prstGeom>
        </p:spPr>
      </p:pic>
      <p:sp>
        <p:nvSpPr>
          <p:cNvPr id="9" name="TextBox 8"/>
          <p:cNvSpPr txBox="1"/>
          <p:nvPr/>
        </p:nvSpPr>
        <p:spPr>
          <a:xfrm>
            <a:off x="458228" y="1822044"/>
            <a:ext cx="7276071" cy="1677382"/>
          </a:xfrm>
          <a:prstGeom prst="rect">
            <a:avLst/>
          </a:prstGeom>
          <a:noFill/>
        </p:spPr>
        <p:txBody>
          <a:bodyPr wrap="square" rtlCol="0">
            <a:spAutoFit/>
          </a:bodyPr>
          <a:lstStyle/>
          <a:p>
            <a:pPr>
              <a:spcAft>
                <a:spcPts val="600"/>
              </a:spcAft>
            </a:pPr>
            <a:r>
              <a:rPr lang="en-US" sz="2800" b="1" dirty="0">
                <a:solidFill>
                  <a:schemeClr val="bg1"/>
                </a:solidFill>
                <a:latin typeface="Arial" panose="020B0604020202020204" pitchFamily="34" charset="0"/>
                <a:ea typeface="Volta Modern Text 75" charset="0"/>
                <a:cs typeface="Arial" panose="020B0604020202020204" pitchFamily="34" charset="0"/>
              </a:rPr>
              <a:t>Digital technologies are becoming an important resource for improving access to healthcare</a:t>
            </a:r>
          </a:p>
          <a:p>
            <a:r>
              <a:rPr lang="en-US" sz="1400" dirty="0">
                <a:solidFill>
                  <a:schemeClr val="bg1"/>
                </a:solidFill>
                <a:latin typeface="Arial" panose="020B0604020202020204" pitchFamily="34" charset="0"/>
                <a:ea typeface="Volta Modern Text 55 Roman" charset="0"/>
                <a:cs typeface="Arial" panose="020B0604020202020204" pitchFamily="34" charset="0"/>
              </a:rPr>
              <a:t>(WHO report, 2018)</a:t>
            </a:r>
          </a:p>
        </p:txBody>
      </p:sp>
      <p:sp>
        <p:nvSpPr>
          <p:cNvPr id="18" name="TextBox 17"/>
          <p:cNvSpPr txBox="1"/>
          <p:nvPr/>
        </p:nvSpPr>
        <p:spPr>
          <a:xfrm>
            <a:off x="475560" y="522626"/>
            <a:ext cx="3234306" cy="230832"/>
          </a:xfrm>
          <a:prstGeom prst="rect">
            <a:avLst/>
          </a:prstGeom>
          <a:noFill/>
        </p:spPr>
        <p:txBody>
          <a:bodyPr wrap="square" rtlCol="0">
            <a:spAutoFit/>
          </a:bodyPr>
          <a:lstStyle/>
          <a:p>
            <a:r>
              <a:rPr lang="en-US" sz="900" b="1" dirty="0">
                <a:solidFill>
                  <a:schemeClr val="bg1"/>
                </a:solidFill>
                <a:latin typeface="Arial" panose="020B0604020202020204" pitchFamily="34" charset="0"/>
                <a:ea typeface="Volta Modern Text 75" charset="0"/>
                <a:cs typeface="Arial" panose="020B0604020202020204" pitchFamily="34" charset="0"/>
              </a:rPr>
              <a:t>Interactive Ghana Telemedicine Toolkit</a:t>
            </a:r>
          </a:p>
        </p:txBody>
      </p:sp>
      <p:grpSp>
        <p:nvGrpSpPr>
          <p:cNvPr id="2" name="Group 1"/>
          <p:cNvGrpSpPr/>
          <p:nvPr/>
        </p:nvGrpSpPr>
        <p:grpSpPr>
          <a:xfrm>
            <a:off x="553844" y="908759"/>
            <a:ext cx="5620077" cy="73175"/>
            <a:chOff x="553844" y="-455342"/>
            <a:chExt cx="5620077" cy="73175"/>
          </a:xfrm>
        </p:grpSpPr>
        <p:grpSp>
          <p:nvGrpSpPr>
            <p:cNvPr id="5" name="Group 4"/>
            <p:cNvGrpSpPr/>
            <p:nvPr/>
          </p:nvGrpSpPr>
          <p:grpSpPr>
            <a:xfrm>
              <a:off x="553844" y="-455342"/>
              <a:ext cx="681567" cy="73175"/>
              <a:chOff x="1828800" y="5858934"/>
              <a:chExt cx="681567" cy="73175"/>
            </a:xfrm>
          </p:grpSpPr>
          <p:sp>
            <p:nvSpPr>
              <p:cNvPr id="6" name="Oval 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 name="Oval 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 name="Oval 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 name="Oval 9"/>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1" name="Group 10"/>
            <p:cNvGrpSpPr/>
            <p:nvPr/>
          </p:nvGrpSpPr>
          <p:grpSpPr>
            <a:xfrm>
              <a:off x="1376929" y="-455342"/>
              <a:ext cx="681567" cy="73175"/>
              <a:chOff x="1828800" y="5858934"/>
              <a:chExt cx="681567" cy="73175"/>
            </a:xfrm>
          </p:grpSpPr>
          <p:sp>
            <p:nvSpPr>
              <p:cNvPr id="12" name="Oval 11"/>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3" name="Oval 12"/>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 name="Oval 13"/>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5" name="Oval 14"/>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35" name="Group 34"/>
            <p:cNvGrpSpPr/>
            <p:nvPr/>
          </p:nvGrpSpPr>
          <p:grpSpPr>
            <a:xfrm>
              <a:off x="2200014" y="-455342"/>
              <a:ext cx="681567" cy="73175"/>
              <a:chOff x="1828800" y="5858934"/>
              <a:chExt cx="681567" cy="73175"/>
            </a:xfrm>
          </p:grpSpPr>
          <p:sp>
            <p:nvSpPr>
              <p:cNvPr id="36" name="Oval 3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40" name="Group 39"/>
            <p:cNvGrpSpPr/>
            <p:nvPr/>
          </p:nvGrpSpPr>
          <p:grpSpPr>
            <a:xfrm>
              <a:off x="3023099" y="-455342"/>
              <a:ext cx="681567" cy="73175"/>
              <a:chOff x="1828800" y="5858934"/>
              <a:chExt cx="681567" cy="73175"/>
            </a:xfrm>
          </p:grpSpPr>
          <p:sp>
            <p:nvSpPr>
              <p:cNvPr id="41" name="Oval 40"/>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4" name="Oval 43"/>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45" name="Group 44"/>
            <p:cNvGrpSpPr/>
            <p:nvPr/>
          </p:nvGrpSpPr>
          <p:grpSpPr>
            <a:xfrm>
              <a:off x="3846184" y="-455342"/>
              <a:ext cx="681567" cy="73175"/>
              <a:chOff x="1828800" y="5858934"/>
              <a:chExt cx="681567" cy="73175"/>
            </a:xfrm>
          </p:grpSpPr>
          <p:sp>
            <p:nvSpPr>
              <p:cNvPr id="46" name="Oval 4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7" name="Oval 4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8" name="Oval 4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9" name="Oval 4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0" name="Group 49"/>
            <p:cNvGrpSpPr/>
            <p:nvPr/>
          </p:nvGrpSpPr>
          <p:grpSpPr>
            <a:xfrm>
              <a:off x="4669269" y="-455342"/>
              <a:ext cx="681567" cy="73175"/>
              <a:chOff x="1828800" y="5858934"/>
              <a:chExt cx="681567" cy="73175"/>
            </a:xfrm>
          </p:grpSpPr>
          <p:sp>
            <p:nvSpPr>
              <p:cNvPr id="51" name="Oval 50"/>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2" name="Oval 51"/>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3" name="Oval 52"/>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4" name="Oval 53"/>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5" name="Group 54"/>
            <p:cNvGrpSpPr/>
            <p:nvPr/>
          </p:nvGrpSpPr>
          <p:grpSpPr>
            <a:xfrm>
              <a:off x="5492354" y="-455342"/>
              <a:ext cx="681567" cy="73175"/>
              <a:chOff x="1828800" y="5858934"/>
              <a:chExt cx="681567" cy="73175"/>
            </a:xfrm>
          </p:grpSpPr>
          <p:sp>
            <p:nvSpPr>
              <p:cNvPr id="56" name="Oval 5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7" name="Oval 5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8" name="Oval 5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9" name="Oval 5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grpSp>
        <p:nvGrpSpPr>
          <p:cNvPr id="65" name="Group 64"/>
          <p:cNvGrpSpPr/>
          <p:nvPr/>
        </p:nvGrpSpPr>
        <p:grpSpPr>
          <a:xfrm>
            <a:off x="11271320" y="459872"/>
            <a:ext cx="322309" cy="223574"/>
            <a:chOff x="4495800" y="914400"/>
            <a:chExt cx="228600" cy="152400"/>
          </a:xfrm>
        </p:grpSpPr>
        <p:cxnSp>
          <p:nvCxnSpPr>
            <p:cNvPr id="66" name="Straight Connector 65"/>
            <p:cNvCxnSpPr/>
            <p:nvPr/>
          </p:nvCxnSpPr>
          <p:spPr>
            <a:xfrm>
              <a:off x="4495800" y="914400"/>
              <a:ext cx="228600" cy="0"/>
            </a:xfrm>
            <a:prstGeom prst="line">
              <a:avLst/>
            </a:prstGeom>
            <a:noFill/>
            <a:ln w="19050" cap="rnd" cmpd="sng" algn="ctr">
              <a:solidFill>
                <a:schemeClr val="bg1"/>
              </a:solidFill>
              <a:prstDash val="solid"/>
            </a:ln>
            <a:effectLst/>
          </p:spPr>
        </p:cxnSp>
        <p:cxnSp>
          <p:nvCxnSpPr>
            <p:cNvPr id="67" name="Straight Connector 66"/>
            <p:cNvCxnSpPr/>
            <p:nvPr/>
          </p:nvCxnSpPr>
          <p:spPr>
            <a:xfrm>
              <a:off x="4495800" y="990600"/>
              <a:ext cx="228600" cy="0"/>
            </a:xfrm>
            <a:prstGeom prst="line">
              <a:avLst/>
            </a:prstGeom>
            <a:noFill/>
            <a:ln w="19050" cap="rnd" cmpd="sng" algn="ctr">
              <a:solidFill>
                <a:schemeClr val="bg1"/>
              </a:solidFill>
              <a:prstDash val="solid"/>
            </a:ln>
            <a:effectLst/>
          </p:spPr>
        </p:cxnSp>
        <p:cxnSp>
          <p:nvCxnSpPr>
            <p:cNvPr id="68" name="Straight Connector 67"/>
            <p:cNvCxnSpPr/>
            <p:nvPr/>
          </p:nvCxnSpPr>
          <p:spPr>
            <a:xfrm>
              <a:off x="4495800" y="1066800"/>
              <a:ext cx="228600" cy="0"/>
            </a:xfrm>
            <a:prstGeom prst="line">
              <a:avLst/>
            </a:prstGeom>
            <a:noFill/>
            <a:ln w="19050" cap="rnd" cmpd="sng" algn="ctr">
              <a:solidFill>
                <a:schemeClr val="bg1"/>
              </a:solidFill>
              <a:prstDash val="solid"/>
            </a:ln>
            <a:effectLst/>
          </p:spPr>
        </p:cxnSp>
      </p:grpSp>
      <p:sp>
        <p:nvSpPr>
          <p:cNvPr id="69" name="Rectangle 68">
            <a:hlinkClick r:id="rId3"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ADFE05AE-881A-7A40-A33A-2D39CEA0B45F}"/>
              </a:ext>
            </a:extLst>
          </p:cNvPr>
          <p:cNvSpPr/>
          <p:nvPr/>
        </p:nvSpPr>
        <p:spPr>
          <a:xfrm>
            <a:off x="6929305" y="4571999"/>
            <a:ext cx="5287861" cy="1711355"/>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hlinkClick r:id="rId4"/>
          </p:cNvPr>
          <p:cNvSpPr txBox="1"/>
          <p:nvPr/>
        </p:nvSpPr>
        <p:spPr>
          <a:xfrm>
            <a:off x="7787719" y="4832749"/>
            <a:ext cx="3956868" cy="1225411"/>
          </a:xfrm>
          <a:prstGeom prst="rect">
            <a:avLst/>
          </a:prstGeom>
          <a:noFill/>
          <a:ln w="28575" cmpd="sng">
            <a:noFill/>
          </a:ln>
        </p:spPr>
        <p:txBody>
          <a:bodyPr wrap="square" lIns="288000" tIns="68400" rIns="288000" bIns="93600" rtlCol="0">
            <a:spAutoFit/>
          </a:bodyPr>
          <a:lstStyle/>
          <a:p>
            <a:pPr marL="0" marR="0" lvl="0" indent="0" defTabSz="914400" eaLnBrk="1" fontAlgn="auto" latinLnBrk="0" hangingPunct="1">
              <a:lnSpc>
                <a:spcPct val="100000"/>
              </a:lnSpc>
              <a:spcBef>
                <a:spcPts val="0"/>
              </a:spcBef>
              <a:spcAft>
                <a:spcPts val="600"/>
              </a:spcAft>
              <a:buClrTx/>
              <a:buSzTx/>
              <a:buFontTx/>
              <a:buNone/>
              <a:tabLst/>
              <a:defRPr/>
            </a:pPr>
            <a:r>
              <a:rPr kumimoji="0" lang="en-US" sz="2400" u="none" strike="noStrike" kern="0" cap="none" spc="40" normalizeH="0" baseline="0" noProof="0" dirty="0">
                <a:ln>
                  <a:noFill/>
                </a:ln>
                <a:effectLst/>
                <a:uLnTx/>
                <a:uFillTx/>
                <a:latin typeface="Arial" panose="020B0604020202020204" pitchFamily="34" charset="0"/>
                <a:ea typeface="Volta Modern Text 75" charset="0"/>
                <a:cs typeface="Arial" panose="020B0604020202020204" pitchFamily="34" charset="0"/>
              </a:rPr>
              <a:t>Find out more</a:t>
            </a:r>
          </a:p>
          <a:p>
            <a:pPr>
              <a:defRPr/>
            </a:pPr>
            <a:r>
              <a:rPr lang="en-US" sz="2000" kern="0" spc="-20" dirty="0">
                <a:latin typeface="Arial" panose="020B0604020202020204" pitchFamily="34" charset="0"/>
                <a:ea typeface="Volta Modern Text 55 Roman" charset="0"/>
                <a:cs typeface="Arial" panose="020B0604020202020204" pitchFamily="34" charset="0"/>
              </a:rPr>
              <a:t>WHO World Health Assembly digital health resolution 2018 </a:t>
            </a:r>
            <a:endParaRPr kumimoji="0" lang="en-US" sz="2000" u="none" strike="noStrike" kern="0" cap="none" spc="-20" normalizeH="0" noProof="0" dirty="0">
              <a:ln>
                <a:noFill/>
              </a:ln>
              <a:effectLst/>
              <a:uLnTx/>
              <a:uFillTx/>
              <a:latin typeface="Arial" panose="020B0604020202020204" pitchFamily="34" charset="0"/>
              <a:ea typeface="Volta Modern Text 55 Roman" charset="0"/>
              <a:cs typeface="Arial" panose="020B0604020202020204" pitchFamily="34" charset="0"/>
            </a:endParaRPr>
          </a:p>
        </p:txBody>
      </p:sp>
      <p:pic>
        <p:nvPicPr>
          <p:cNvPr id="3" name="Picture 2">
            <a:hlinkClick r:id="rId4"/>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85094" y="4743450"/>
            <a:ext cx="1257300" cy="1257300"/>
          </a:xfrm>
          <a:prstGeom prst="rect">
            <a:avLst/>
          </a:prstGeom>
        </p:spPr>
      </p:pic>
    </p:spTree>
    <p:extLst>
      <p:ext uri="{BB962C8B-B14F-4D97-AF65-F5344CB8AC3E}">
        <p14:creationId xmlns:p14="http://schemas.microsoft.com/office/powerpoint/2010/main" val="1133768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5000" fill="hold"/>
                                        <p:tgtEl>
                                          <p:spTgt spid="16"/>
                                        </p:tgtEl>
                                      </p:cBhvr>
                                      <p:by x="104000" y="104000"/>
                                    </p:animScale>
                                  </p:childTnLst>
                                </p:cTn>
                              </p:par>
                              <p:par>
                                <p:cTn id="7" presetID="10"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fade">
                                      <p:cBhvr>
                                        <p:cTn id="9" dur="2000"/>
                                        <p:tgtEl>
                                          <p:spTgt spid="9"/>
                                        </p:tgtEl>
                                      </p:cBhvr>
                                    </p:animEffect>
                                  </p:childTnLst>
                                </p:cTn>
                              </p:par>
                            </p:childTnLst>
                          </p:cTn>
                        </p:par>
                        <p:par>
                          <p:cTn id="10" fill="hold">
                            <p:stCondLst>
                              <p:cond delay="50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70"/>
                                        </p:tgtEl>
                                        <p:attrNameLst>
                                          <p:attrName>style.visibility</p:attrName>
                                        </p:attrNameLst>
                                      </p:cBhvr>
                                      <p:to>
                                        <p:strVal val="visible"/>
                                      </p:to>
                                    </p:set>
                                    <p:animEffect transition="in" filter="fade">
                                      <p:cBhvr>
                                        <p:cTn id="19" dur="1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animBg="1"/>
      <p:bldP spid="7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1" y="-99391"/>
            <a:ext cx="12368694" cy="6957392"/>
          </a:xfrm>
          <a:prstGeom prst="rect">
            <a:avLst/>
          </a:prstGeom>
        </p:spPr>
      </p:pic>
      <p:sp>
        <p:nvSpPr>
          <p:cNvPr id="7" name="TextBox 6"/>
          <p:cNvSpPr txBox="1"/>
          <p:nvPr/>
        </p:nvSpPr>
        <p:spPr>
          <a:xfrm>
            <a:off x="458229" y="1822044"/>
            <a:ext cx="3866122" cy="2677656"/>
          </a:xfrm>
          <a:prstGeom prst="rect">
            <a:avLst/>
          </a:prstGeom>
          <a:noFill/>
        </p:spPr>
        <p:txBody>
          <a:bodyPr wrap="square" rtlCol="0">
            <a:spAutoFit/>
          </a:bodyPr>
          <a:lstStyle/>
          <a:p>
            <a:pPr>
              <a:spcAft>
                <a:spcPts val="600"/>
              </a:spcAft>
            </a:pPr>
            <a:r>
              <a:rPr lang="en-US" sz="2800" b="1" dirty="0">
                <a:solidFill>
                  <a:schemeClr val="bg1"/>
                </a:solidFill>
                <a:latin typeface="Arial" panose="020B0604020202020204" pitchFamily="34" charset="0"/>
                <a:ea typeface="Volta Modern Text 75" charset="0"/>
                <a:cs typeface="Arial" panose="020B0604020202020204" pitchFamily="34" charset="0"/>
              </a:rPr>
              <a:t>Telemedicine is one </a:t>
            </a:r>
            <a:br>
              <a:rPr lang="en-US" sz="2800" b="1" dirty="0">
                <a:solidFill>
                  <a:schemeClr val="bg1"/>
                </a:solidFill>
                <a:latin typeface="Arial" panose="020B0604020202020204" pitchFamily="34" charset="0"/>
                <a:ea typeface="Volta Modern Text 75" charset="0"/>
                <a:cs typeface="Arial" panose="020B0604020202020204" pitchFamily="34" charset="0"/>
              </a:rPr>
            </a:br>
            <a:r>
              <a:rPr lang="en-US" sz="2800" b="1" dirty="0">
                <a:solidFill>
                  <a:schemeClr val="bg1"/>
                </a:solidFill>
                <a:latin typeface="Arial" panose="020B0604020202020204" pitchFamily="34" charset="0"/>
                <a:ea typeface="Volta Modern Text 75" charset="0"/>
                <a:cs typeface="Arial" panose="020B0604020202020204" pitchFamily="34" charset="0"/>
              </a:rPr>
              <a:t>such technology with the potential to improve the quality and access to healthcare </a:t>
            </a:r>
          </a:p>
        </p:txBody>
      </p:sp>
      <p:sp>
        <p:nvSpPr>
          <p:cNvPr id="8" name="TextBox 7"/>
          <p:cNvSpPr txBox="1"/>
          <p:nvPr/>
        </p:nvSpPr>
        <p:spPr>
          <a:xfrm>
            <a:off x="475560" y="522626"/>
            <a:ext cx="3234306" cy="230832"/>
          </a:xfrm>
          <a:prstGeom prst="rect">
            <a:avLst/>
          </a:prstGeom>
          <a:noFill/>
        </p:spPr>
        <p:txBody>
          <a:bodyPr wrap="square" rtlCol="0">
            <a:spAutoFit/>
          </a:bodyPr>
          <a:lstStyle/>
          <a:p>
            <a:r>
              <a:rPr lang="en-US" sz="900" b="1" dirty="0">
                <a:solidFill>
                  <a:schemeClr val="bg1"/>
                </a:solidFill>
                <a:latin typeface="Arial" panose="020B0604020202020204" pitchFamily="34" charset="0"/>
                <a:ea typeface="Volta Modern Text 75" charset="0"/>
                <a:cs typeface="Arial" panose="020B0604020202020204" pitchFamily="34" charset="0"/>
              </a:rPr>
              <a:t>Interactive Ghana Telemedicine Toolkit</a:t>
            </a:r>
          </a:p>
        </p:txBody>
      </p:sp>
      <p:grpSp>
        <p:nvGrpSpPr>
          <p:cNvPr id="12" name="Group 11"/>
          <p:cNvGrpSpPr/>
          <p:nvPr/>
        </p:nvGrpSpPr>
        <p:grpSpPr>
          <a:xfrm>
            <a:off x="553844" y="908759"/>
            <a:ext cx="5620077" cy="73175"/>
            <a:chOff x="553844" y="-455342"/>
            <a:chExt cx="5620077" cy="73175"/>
          </a:xfrm>
        </p:grpSpPr>
        <p:grpSp>
          <p:nvGrpSpPr>
            <p:cNvPr id="13" name="Group 12"/>
            <p:cNvGrpSpPr/>
            <p:nvPr/>
          </p:nvGrpSpPr>
          <p:grpSpPr>
            <a:xfrm>
              <a:off x="553844" y="-455342"/>
              <a:ext cx="681567" cy="73175"/>
              <a:chOff x="1828800" y="5858934"/>
              <a:chExt cx="681567" cy="73175"/>
            </a:xfrm>
          </p:grpSpPr>
          <p:sp>
            <p:nvSpPr>
              <p:cNvPr id="50" name="Oval 49"/>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1" name="Oval 50"/>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2" name="Oval 51"/>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3" name="Oval 52"/>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4" name="Group 13"/>
            <p:cNvGrpSpPr/>
            <p:nvPr/>
          </p:nvGrpSpPr>
          <p:grpSpPr>
            <a:xfrm>
              <a:off x="1376929" y="-455342"/>
              <a:ext cx="681567" cy="73175"/>
              <a:chOff x="1828800" y="5858934"/>
              <a:chExt cx="681567" cy="73175"/>
            </a:xfrm>
          </p:grpSpPr>
          <p:sp>
            <p:nvSpPr>
              <p:cNvPr id="46" name="Oval 4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7" name="Oval 4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8" name="Oval 4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9" name="Oval 4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5" name="Group 14"/>
            <p:cNvGrpSpPr/>
            <p:nvPr/>
          </p:nvGrpSpPr>
          <p:grpSpPr>
            <a:xfrm>
              <a:off x="2200014" y="-455342"/>
              <a:ext cx="681567" cy="73175"/>
              <a:chOff x="1828800" y="5858934"/>
              <a:chExt cx="681567" cy="73175"/>
            </a:xfrm>
          </p:grpSpPr>
          <p:sp>
            <p:nvSpPr>
              <p:cNvPr id="42" name="Oval 41"/>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4" name="Oval 43"/>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5" name="Oval 44"/>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7" name="Group 16"/>
            <p:cNvGrpSpPr/>
            <p:nvPr/>
          </p:nvGrpSpPr>
          <p:grpSpPr>
            <a:xfrm>
              <a:off x="3023099" y="-455342"/>
              <a:ext cx="681567" cy="73175"/>
              <a:chOff x="1828800" y="5858934"/>
              <a:chExt cx="681567" cy="73175"/>
            </a:xfrm>
          </p:grpSpPr>
          <p:sp>
            <p:nvSpPr>
              <p:cNvPr id="38" name="Oval 37"/>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0" name="Oval 39"/>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8" name="Group 17"/>
            <p:cNvGrpSpPr/>
            <p:nvPr/>
          </p:nvGrpSpPr>
          <p:grpSpPr>
            <a:xfrm>
              <a:off x="3846184" y="-455342"/>
              <a:ext cx="681567" cy="73175"/>
              <a:chOff x="1828800" y="5858934"/>
              <a:chExt cx="681567" cy="73175"/>
            </a:xfrm>
          </p:grpSpPr>
          <p:sp>
            <p:nvSpPr>
              <p:cNvPr id="34" name="Oval 33"/>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6" name="Oval 35"/>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9" name="Group 18"/>
            <p:cNvGrpSpPr/>
            <p:nvPr/>
          </p:nvGrpSpPr>
          <p:grpSpPr>
            <a:xfrm>
              <a:off x="4669269" y="-455342"/>
              <a:ext cx="681567" cy="73175"/>
              <a:chOff x="1828800" y="5858934"/>
              <a:chExt cx="681567" cy="73175"/>
            </a:xfrm>
          </p:grpSpPr>
          <p:sp>
            <p:nvSpPr>
              <p:cNvPr id="30" name="Oval 29"/>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2" name="Oval 31"/>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20" name="Group 19"/>
            <p:cNvGrpSpPr/>
            <p:nvPr/>
          </p:nvGrpSpPr>
          <p:grpSpPr>
            <a:xfrm>
              <a:off x="5492354" y="-455342"/>
              <a:ext cx="681567" cy="73175"/>
              <a:chOff x="1828800" y="5858934"/>
              <a:chExt cx="681567" cy="73175"/>
            </a:xfrm>
          </p:grpSpPr>
          <p:sp>
            <p:nvSpPr>
              <p:cNvPr id="26" name="Oval 2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8" name="Oval 2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grpSp>
        <p:nvGrpSpPr>
          <p:cNvPr id="54" name="Group 53"/>
          <p:cNvGrpSpPr/>
          <p:nvPr/>
        </p:nvGrpSpPr>
        <p:grpSpPr>
          <a:xfrm>
            <a:off x="11271320" y="459872"/>
            <a:ext cx="322309" cy="223574"/>
            <a:chOff x="4495800" y="914400"/>
            <a:chExt cx="228600" cy="152400"/>
          </a:xfrm>
        </p:grpSpPr>
        <p:cxnSp>
          <p:nvCxnSpPr>
            <p:cNvPr id="55" name="Straight Connector 54"/>
            <p:cNvCxnSpPr/>
            <p:nvPr/>
          </p:nvCxnSpPr>
          <p:spPr>
            <a:xfrm>
              <a:off x="4495800" y="914400"/>
              <a:ext cx="228600" cy="0"/>
            </a:xfrm>
            <a:prstGeom prst="line">
              <a:avLst/>
            </a:prstGeom>
            <a:noFill/>
            <a:ln w="19050" cap="rnd" cmpd="sng" algn="ctr">
              <a:solidFill>
                <a:schemeClr val="bg1"/>
              </a:solidFill>
              <a:prstDash val="solid"/>
            </a:ln>
            <a:effectLst/>
          </p:spPr>
        </p:cxnSp>
        <p:cxnSp>
          <p:nvCxnSpPr>
            <p:cNvPr id="56" name="Straight Connector 55"/>
            <p:cNvCxnSpPr/>
            <p:nvPr/>
          </p:nvCxnSpPr>
          <p:spPr>
            <a:xfrm>
              <a:off x="4495800" y="990600"/>
              <a:ext cx="228600" cy="0"/>
            </a:xfrm>
            <a:prstGeom prst="line">
              <a:avLst/>
            </a:prstGeom>
            <a:noFill/>
            <a:ln w="19050" cap="rnd" cmpd="sng" algn="ctr">
              <a:solidFill>
                <a:schemeClr val="bg1"/>
              </a:solidFill>
              <a:prstDash val="solid"/>
            </a:ln>
            <a:effectLst/>
          </p:spPr>
        </p:cxnSp>
        <p:cxnSp>
          <p:nvCxnSpPr>
            <p:cNvPr id="57" name="Straight Connector 56"/>
            <p:cNvCxnSpPr/>
            <p:nvPr/>
          </p:nvCxnSpPr>
          <p:spPr>
            <a:xfrm>
              <a:off x="4495800" y="1066800"/>
              <a:ext cx="228600" cy="0"/>
            </a:xfrm>
            <a:prstGeom prst="line">
              <a:avLst/>
            </a:prstGeom>
            <a:noFill/>
            <a:ln w="19050" cap="rnd" cmpd="sng" algn="ctr">
              <a:solidFill>
                <a:schemeClr val="bg1"/>
              </a:solidFill>
              <a:prstDash val="solid"/>
            </a:ln>
            <a:effectLst/>
          </p:spPr>
        </p:cxnSp>
      </p:grpSp>
      <p:sp>
        <p:nvSpPr>
          <p:cNvPr id="58" name="Rectangle 57">
            <a:hlinkClick r:id="rId3"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2583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5000"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58228" y="1075305"/>
            <a:ext cx="9867320" cy="492443"/>
          </a:xfrm>
          <a:prstGeom prst="rect">
            <a:avLst/>
          </a:prstGeom>
          <a:noFill/>
        </p:spPr>
        <p:txBody>
          <a:bodyPr wrap="square" rtlCol="0">
            <a:spAutoFit/>
          </a:bodyPr>
          <a:lstStyle/>
          <a:p>
            <a:r>
              <a:rPr lang="en-US" sz="2600" b="1" dirty="0">
                <a:latin typeface="Arial" panose="020B0604020202020204" pitchFamily="34" charset="0"/>
                <a:ea typeface="Volta Modern Text 75" charset="0"/>
                <a:cs typeface="Arial" panose="020B0604020202020204" pitchFamily="34" charset="0"/>
              </a:rPr>
              <a:t>What is telemedicine?</a:t>
            </a:r>
          </a:p>
        </p:txBody>
      </p:sp>
      <p:sp>
        <p:nvSpPr>
          <p:cNvPr id="46" name="TextBox 45"/>
          <p:cNvSpPr txBox="1"/>
          <p:nvPr/>
        </p:nvSpPr>
        <p:spPr>
          <a:xfrm>
            <a:off x="476157" y="5605814"/>
            <a:ext cx="4738100" cy="646331"/>
          </a:xfrm>
          <a:prstGeom prst="rect">
            <a:avLst/>
          </a:prstGeom>
          <a:noFill/>
        </p:spPr>
        <p:txBody>
          <a:bodyPr wrap="square" rtlCol="0">
            <a:spAutoFit/>
          </a:bodyPr>
          <a:lstStyle/>
          <a:p>
            <a:pPr marL="0" lvl="1">
              <a:spcBef>
                <a:spcPts val="1000"/>
              </a:spcBef>
              <a:spcAft>
                <a:spcPts val="600"/>
              </a:spcAft>
            </a:pPr>
            <a:r>
              <a:rPr lang="en-US" sz="1200" dirty="0">
                <a:latin typeface="Arial" panose="020B0604020202020204" pitchFamily="34" charset="0"/>
                <a:ea typeface="Volta Modern Text 55 Roman" charset="0"/>
                <a:cs typeface="Arial" panose="020B0604020202020204" pitchFamily="34" charset="0"/>
              </a:rPr>
              <a:t>Telemedicine comes in multiple forms. It provides additional clinical support within a healthcare system and is not an alternate or superior medical practice </a:t>
            </a:r>
          </a:p>
        </p:txBody>
      </p:sp>
      <p:sp>
        <p:nvSpPr>
          <p:cNvPr id="47" name="TextBox 46"/>
          <p:cNvSpPr txBox="1"/>
          <p:nvPr/>
        </p:nvSpPr>
        <p:spPr>
          <a:xfrm>
            <a:off x="458227" y="1852216"/>
            <a:ext cx="9447773" cy="3477875"/>
          </a:xfrm>
          <a:prstGeom prst="rect">
            <a:avLst/>
          </a:prstGeom>
          <a:noFill/>
        </p:spPr>
        <p:txBody>
          <a:bodyPr wrap="square" rtlCol="0">
            <a:spAutoFit/>
          </a:bodyPr>
          <a:lstStyle/>
          <a:p>
            <a:pPr marL="0" lvl="1"/>
            <a:r>
              <a:rPr lang="en-US" sz="4400" dirty="0">
                <a:latin typeface="Arial" panose="020B0604020202020204" pitchFamily="34" charset="0"/>
                <a:ea typeface="Volta Modern Text 55 Roman" charset="0"/>
                <a:cs typeface="Arial" panose="020B0604020202020204" pitchFamily="34" charset="0"/>
              </a:rPr>
              <a:t>Transfer of medical information   </a:t>
            </a:r>
            <a:r>
              <a:rPr lang="en-US" sz="4400" b="1" dirty="0">
                <a:solidFill>
                  <a:srgbClr val="E74A21"/>
                </a:solidFill>
                <a:latin typeface="Arial" panose="020B0604020202020204" pitchFamily="34" charset="0"/>
                <a:ea typeface="Volta Modern Text 75" charset="0"/>
                <a:cs typeface="Arial" panose="020B0604020202020204" pitchFamily="34" charset="0"/>
              </a:rPr>
              <a:t>from a distance </a:t>
            </a:r>
            <a:r>
              <a:rPr lang="en-US" sz="4400" dirty="0">
                <a:latin typeface="Arial" panose="020B0604020202020204" pitchFamily="34" charset="0"/>
                <a:ea typeface="Volta Modern Text 55 Roman" charset="0"/>
                <a:cs typeface="Arial" panose="020B0604020202020204" pitchFamily="34" charset="0"/>
              </a:rPr>
              <a:t>using information communication and technology (ICT) for </a:t>
            </a:r>
            <a:r>
              <a:rPr lang="en-US" sz="4400" b="1" dirty="0">
                <a:solidFill>
                  <a:srgbClr val="E74A21"/>
                </a:solidFill>
                <a:latin typeface="Arial" panose="020B0604020202020204" pitchFamily="34" charset="0"/>
                <a:ea typeface="Volta Modern Text 75" charset="0"/>
                <a:cs typeface="Arial" panose="020B0604020202020204" pitchFamily="34" charset="0"/>
              </a:rPr>
              <a:t>diagnosis, treatment and prevention</a:t>
            </a:r>
            <a:r>
              <a:rPr lang="en-US" sz="4400" dirty="0">
                <a:latin typeface="Arial" panose="020B0604020202020204" pitchFamily="34" charset="0"/>
                <a:ea typeface="Volta Modern Text 55 Roman" charset="0"/>
                <a:cs typeface="Arial" panose="020B0604020202020204" pitchFamily="34" charset="0"/>
              </a:rPr>
              <a:t> of disease</a:t>
            </a:r>
          </a:p>
        </p:txBody>
      </p:sp>
      <p:grpSp>
        <p:nvGrpSpPr>
          <p:cNvPr id="12" name="Group 11"/>
          <p:cNvGrpSpPr/>
          <p:nvPr/>
        </p:nvGrpSpPr>
        <p:grpSpPr>
          <a:xfrm>
            <a:off x="553844" y="908759"/>
            <a:ext cx="5620077" cy="73175"/>
            <a:chOff x="553844" y="-455342"/>
            <a:chExt cx="5620077" cy="73175"/>
          </a:xfrm>
        </p:grpSpPr>
        <p:grpSp>
          <p:nvGrpSpPr>
            <p:cNvPr id="13" name="Group 12"/>
            <p:cNvGrpSpPr/>
            <p:nvPr/>
          </p:nvGrpSpPr>
          <p:grpSpPr>
            <a:xfrm>
              <a:off x="553844" y="-455342"/>
              <a:ext cx="681567" cy="73175"/>
              <a:chOff x="1828800" y="5858934"/>
              <a:chExt cx="681567" cy="73175"/>
            </a:xfrm>
          </p:grpSpPr>
          <p:sp>
            <p:nvSpPr>
              <p:cNvPr id="52" name="Oval 5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3" name="Oval 5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4" name="Oval 5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5" name="Oval 54"/>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4" name="Group 13"/>
            <p:cNvGrpSpPr/>
            <p:nvPr/>
          </p:nvGrpSpPr>
          <p:grpSpPr>
            <a:xfrm>
              <a:off x="1376929" y="-455342"/>
              <a:ext cx="681567" cy="73175"/>
              <a:chOff x="1828800" y="5858934"/>
              <a:chExt cx="681567" cy="73175"/>
            </a:xfrm>
          </p:grpSpPr>
          <p:sp>
            <p:nvSpPr>
              <p:cNvPr id="48" name="Oval 47"/>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9" name="Oval 48"/>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0" name="Oval 49"/>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1" name="Oval 50"/>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5" name="Group 14"/>
            <p:cNvGrpSpPr/>
            <p:nvPr/>
          </p:nvGrpSpPr>
          <p:grpSpPr>
            <a:xfrm>
              <a:off x="2200014" y="-455342"/>
              <a:ext cx="681567" cy="73175"/>
              <a:chOff x="1828800" y="5858934"/>
              <a:chExt cx="681567" cy="73175"/>
            </a:xfrm>
          </p:grpSpPr>
          <p:sp>
            <p:nvSpPr>
              <p:cNvPr id="41" name="Oval 40"/>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4" name="Oval 43"/>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6" name="Group 15"/>
            <p:cNvGrpSpPr/>
            <p:nvPr/>
          </p:nvGrpSpPr>
          <p:grpSpPr>
            <a:xfrm>
              <a:off x="3023099" y="-455342"/>
              <a:ext cx="681567" cy="73175"/>
              <a:chOff x="1828800" y="5858934"/>
              <a:chExt cx="681567" cy="73175"/>
            </a:xfrm>
          </p:grpSpPr>
          <p:sp>
            <p:nvSpPr>
              <p:cNvPr id="37" name="Oval 36"/>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0" name="Oval 39"/>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7" name="Group 16"/>
            <p:cNvGrpSpPr/>
            <p:nvPr/>
          </p:nvGrpSpPr>
          <p:grpSpPr>
            <a:xfrm>
              <a:off x="3846184" y="-455342"/>
              <a:ext cx="681567" cy="73175"/>
              <a:chOff x="1828800" y="5858934"/>
              <a:chExt cx="681567" cy="73175"/>
            </a:xfrm>
          </p:grpSpPr>
          <p:sp>
            <p:nvSpPr>
              <p:cNvPr id="33" name="Oval 32"/>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6" name="Oval 35"/>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8" name="Group 17"/>
            <p:cNvGrpSpPr/>
            <p:nvPr/>
          </p:nvGrpSpPr>
          <p:grpSpPr>
            <a:xfrm>
              <a:off x="4669269" y="-455342"/>
              <a:ext cx="681567" cy="73175"/>
              <a:chOff x="1828800" y="5858934"/>
              <a:chExt cx="681567" cy="73175"/>
            </a:xfrm>
          </p:grpSpPr>
          <p:sp>
            <p:nvSpPr>
              <p:cNvPr id="29" name="Oval 28"/>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2" name="Oval 31"/>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9" name="Group 18"/>
            <p:cNvGrpSpPr/>
            <p:nvPr/>
          </p:nvGrpSpPr>
          <p:grpSpPr>
            <a:xfrm>
              <a:off x="5492354" y="-455342"/>
              <a:ext cx="681567" cy="73175"/>
              <a:chOff x="1828800" y="5858934"/>
              <a:chExt cx="681567" cy="73175"/>
            </a:xfrm>
          </p:grpSpPr>
          <p:sp>
            <p:nvSpPr>
              <p:cNvPr id="25" name="Oval 24"/>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6" name="Oval 25"/>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8" name="Oval 27"/>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grpSp>
        <p:nvGrpSpPr>
          <p:cNvPr id="60" name="Group 59"/>
          <p:cNvGrpSpPr/>
          <p:nvPr/>
        </p:nvGrpSpPr>
        <p:grpSpPr>
          <a:xfrm>
            <a:off x="11271320" y="459872"/>
            <a:ext cx="322309" cy="223574"/>
            <a:chOff x="4495800" y="914400"/>
            <a:chExt cx="228600" cy="152400"/>
          </a:xfrm>
        </p:grpSpPr>
        <p:cxnSp>
          <p:nvCxnSpPr>
            <p:cNvPr id="61" name="Straight Connector 60"/>
            <p:cNvCxnSpPr/>
            <p:nvPr/>
          </p:nvCxnSpPr>
          <p:spPr>
            <a:xfrm>
              <a:off x="4495800" y="914400"/>
              <a:ext cx="228600" cy="0"/>
            </a:xfrm>
            <a:prstGeom prst="line">
              <a:avLst/>
            </a:prstGeom>
            <a:noFill/>
            <a:ln w="19050" cap="rnd" cmpd="sng" algn="ctr">
              <a:solidFill>
                <a:srgbClr val="000000"/>
              </a:solidFill>
              <a:prstDash val="solid"/>
            </a:ln>
            <a:effectLst/>
          </p:spPr>
        </p:cxnSp>
        <p:cxnSp>
          <p:nvCxnSpPr>
            <p:cNvPr id="62" name="Straight Connector 61"/>
            <p:cNvCxnSpPr/>
            <p:nvPr/>
          </p:nvCxnSpPr>
          <p:spPr>
            <a:xfrm>
              <a:off x="4495800" y="990600"/>
              <a:ext cx="228600" cy="0"/>
            </a:xfrm>
            <a:prstGeom prst="line">
              <a:avLst/>
            </a:prstGeom>
            <a:noFill/>
            <a:ln w="19050" cap="rnd" cmpd="sng" algn="ctr">
              <a:solidFill>
                <a:srgbClr val="000000"/>
              </a:solidFill>
              <a:prstDash val="solid"/>
            </a:ln>
            <a:effectLst/>
          </p:spPr>
        </p:cxnSp>
        <p:cxnSp>
          <p:nvCxnSpPr>
            <p:cNvPr id="63" name="Straight Connector 62"/>
            <p:cNvCxnSpPr/>
            <p:nvPr/>
          </p:nvCxnSpPr>
          <p:spPr>
            <a:xfrm>
              <a:off x="4495800" y="1066800"/>
              <a:ext cx="228600" cy="0"/>
            </a:xfrm>
            <a:prstGeom prst="line">
              <a:avLst/>
            </a:prstGeom>
            <a:noFill/>
            <a:ln w="19050" cap="rnd" cmpd="sng" algn="ctr">
              <a:solidFill>
                <a:srgbClr val="000000"/>
              </a:solidFill>
              <a:prstDash val="solid"/>
            </a:ln>
            <a:effectLst/>
          </p:spPr>
        </p:cxnSp>
      </p:grpSp>
      <p:sp>
        <p:nvSpPr>
          <p:cNvPr id="64" name="Rectangle 63">
            <a:hlinkClick r:id="rId2"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6590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47">
                                            <p:txEl>
                                              <p:pRg st="0" end="0"/>
                                            </p:txEl>
                                          </p:spTgt>
                                        </p:tgtEl>
                                        <p:attrNameLst>
                                          <p:attrName>style.visibility</p:attrName>
                                        </p:attrNameLst>
                                      </p:cBhvr>
                                      <p:to>
                                        <p:strVal val="visible"/>
                                      </p:to>
                                    </p:set>
                                    <p:animEffect transition="in" filter="fade">
                                      <p:cBhvr>
                                        <p:cTn id="7" dur="500"/>
                                        <p:tgtEl>
                                          <p:spTgt spid="47">
                                            <p:txEl>
                                              <p:pRg st="0" end="0"/>
                                            </p:txEl>
                                          </p:spTgt>
                                        </p:tgtEl>
                                      </p:cBhvr>
                                    </p:animEffect>
                                  </p:childTnLst>
                                </p:cTn>
                              </p:par>
                            </p:childTnLst>
                          </p:cTn>
                        </p:par>
                        <p:par>
                          <p:cTn id="8" fill="hold">
                            <p:stCondLst>
                              <p:cond delay="7050"/>
                            </p:stCondLst>
                            <p:childTnLst>
                              <p:par>
                                <p:cTn id="9" presetID="10" presetClass="entr" presetSubtype="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8587328" y="6122020"/>
            <a:ext cx="3142440" cy="5836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36" name="Picture 3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 y="3025396"/>
            <a:ext cx="10264773" cy="486430"/>
          </a:xfrm>
          <a:prstGeom prst="rect">
            <a:avLst/>
          </a:prstGeom>
        </p:spPr>
      </p:pic>
      <p:pic>
        <p:nvPicPr>
          <p:cNvPr id="42" name="Picture 4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265434" y="3025396"/>
            <a:ext cx="974995" cy="1903443"/>
          </a:xfrm>
          <a:prstGeom prst="rect">
            <a:avLst/>
          </a:prstGeom>
        </p:spPr>
      </p:pic>
      <p:sp>
        <p:nvSpPr>
          <p:cNvPr id="22" name="TextBox 21"/>
          <p:cNvSpPr txBox="1"/>
          <p:nvPr/>
        </p:nvSpPr>
        <p:spPr>
          <a:xfrm>
            <a:off x="473889" y="1075305"/>
            <a:ext cx="10742191" cy="492443"/>
          </a:xfrm>
          <a:prstGeom prst="rect">
            <a:avLst/>
          </a:prstGeom>
          <a:noFill/>
        </p:spPr>
        <p:txBody>
          <a:bodyPr wrap="square" rtlCol="0">
            <a:spAutoFit/>
          </a:bodyPr>
          <a:lstStyle/>
          <a:p>
            <a:r>
              <a:rPr lang="en-US" sz="2600" b="1" dirty="0">
                <a:latin typeface="Arial" panose="020B0604020202020204" pitchFamily="34" charset="0"/>
                <a:ea typeface="Volta Modern Text 75" charset="0"/>
                <a:cs typeface="Arial" panose="020B0604020202020204" pitchFamily="34" charset="0"/>
              </a:rPr>
              <a:t>The Ghana Telemedicine approach – when to consult?</a:t>
            </a:r>
          </a:p>
        </p:txBody>
      </p:sp>
      <p:pic>
        <p:nvPicPr>
          <p:cNvPr id="15" name="Picture 1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445792" y="1640283"/>
            <a:ext cx="955507" cy="1395157"/>
          </a:xfrm>
          <a:prstGeom prst="rect">
            <a:avLst/>
          </a:prstGeom>
        </p:spPr>
      </p:pic>
      <p:pic>
        <p:nvPicPr>
          <p:cNvPr id="21" name="Picture 20"/>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496191" y="1812277"/>
            <a:ext cx="864005" cy="1227214"/>
          </a:xfrm>
          <a:prstGeom prst="rect">
            <a:avLst/>
          </a:prstGeom>
        </p:spPr>
      </p:pic>
      <p:sp>
        <p:nvSpPr>
          <p:cNvPr id="16" name="TextBox 15"/>
          <p:cNvSpPr txBox="1"/>
          <p:nvPr/>
        </p:nvSpPr>
        <p:spPr>
          <a:xfrm>
            <a:off x="2397951" y="2356245"/>
            <a:ext cx="1911927" cy="600164"/>
          </a:xfrm>
          <a:prstGeom prst="rect">
            <a:avLst/>
          </a:prstGeom>
          <a:noFill/>
        </p:spPr>
        <p:txBody>
          <a:bodyPr wrap="square" rtlCol="0">
            <a:spAutoFit/>
          </a:bodyPr>
          <a:lstStyle/>
          <a:p>
            <a:r>
              <a:rPr lang="en-US" sz="1100" b="1" dirty="0">
                <a:latin typeface="Arial" panose="020B0604020202020204" pitchFamily="34" charset="0"/>
                <a:ea typeface="Volta Modern Text 75" charset="0"/>
                <a:cs typeface="Arial" panose="020B0604020202020204" pitchFamily="34" charset="0"/>
              </a:rPr>
              <a:t>Patient presents with a condition at a community health facility</a:t>
            </a:r>
          </a:p>
        </p:txBody>
      </p:sp>
      <p:sp>
        <p:nvSpPr>
          <p:cNvPr id="24" name="TextBox 23"/>
          <p:cNvSpPr txBox="1"/>
          <p:nvPr/>
        </p:nvSpPr>
        <p:spPr>
          <a:xfrm>
            <a:off x="6437391" y="2220837"/>
            <a:ext cx="2676209" cy="430887"/>
          </a:xfrm>
          <a:prstGeom prst="rect">
            <a:avLst/>
          </a:prstGeom>
          <a:noFill/>
        </p:spPr>
        <p:txBody>
          <a:bodyPr wrap="square" rtlCol="0">
            <a:spAutoFit/>
          </a:bodyPr>
          <a:lstStyle/>
          <a:p>
            <a:r>
              <a:rPr lang="en-US" sz="1100" b="1">
                <a:latin typeface="Arial" panose="020B0604020202020204" pitchFamily="34" charset="0"/>
                <a:ea typeface="Volta Modern Text 75" charset="0"/>
                <a:cs typeface="Arial" panose="020B0604020202020204" pitchFamily="34" charset="0"/>
              </a:rPr>
              <a:t>Health worker is unsure about how to manage the patient’s condition</a:t>
            </a:r>
            <a:endParaRPr lang="en-US" sz="1100" b="1" dirty="0">
              <a:latin typeface="Arial" panose="020B0604020202020204" pitchFamily="34" charset="0"/>
              <a:ea typeface="Volta Modern Text 75" charset="0"/>
              <a:cs typeface="Arial" panose="020B0604020202020204" pitchFamily="34" charset="0"/>
            </a:endParaRPr>
          </a:p>
        </p:txBody>
      </p:sp>
      <p:pic>
        <p:nvPicPr>
          <p:cNvPr id="18" name="Picture 1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06859" y="2227141"/>
            <a:ext cx="1713496" cy="854643"/>
          </a:xfrm>
          <a:prstGeom prst="rect">
            <a:avLst/>
          </a:prstGeom>
        </p:spPr>
      </p:pic>
      <p:sp>
        <p:nvSpPr>
          <p:cNvPr id="28" name="TextBox 27"/>
          <p:cNvSpPr txBox="1"/>
          <p:nvPr/>
        </p:nvSpPr>
        <p:spPr>
          <a:xfrm>
            <a:off x="8637978" y="4019493"/>
            <a:ext cx="1862291" cy="600164"/>
          </a:xfrm>
          <a:prstGeom prst="rect">
            <a:avLst/>
          </a:prstGeom>
          <a:noFill/>
        </p:spPr>
        <p:txBody>
          <a:bodyPr wrap="square" rtlCol="0">
            <a:spAutoFit/>
          </a:bodyPr>
          <a:lstStyle/>
          <a:p>
            <a:r>
              <a:rPr lang="en-US" sz="1100" b="1" dirty="0">
                <a:latin typeface="Arial" panose="020B0604020202020204" pitchFamily="34" charset="0"/>
                <a:ea typeface="Volta Modern Text 75" charset="0"/>
                <a:cs typeface="Arial" panose="020B0604020202020204" pitchFamily="34" charset="0"/>
              </a:rPr>
              <a:t>Health worker calls the Teleconsultation Center (TCC) for support</a:t>
            </a:r>
          </a:p>
        </p:txBody>
      </p:sp>
      <p:sp>
        <p:nvSpPr>
          <p:cNvPr id="33" name="TextBox 32"/>
          <p:cNvSpPr txBox="1"/>
          <p:nvPr/>
        </p:nvSpPr>
        <p:spPr>
          <a:xfrm>
            <a:off x="6455428" y="5717663"/>
            <a:ext cx="5218440" cy="600164"/>
          </a:xfrm>
          <a:prstGeom prst="rect">
            <a:avLst/>
          </a:prstGeom>
          <a:noFill/>
        </p:spPr>
        <p:txBody>
          <a:bodyPr wrap="square" rtlCol="0">
            <a:spAutoFit/>
          </a:bodyPr>
          <a:lstStyle/>
          <a:p>
            <a:r>
              <a:rPr lang="en-US" sz="1100" b="1" dirty="0">
                <a:latin typeface="Arial" panose="020B0604020202020204" pitchFamily="34" charset="0"/>
                <a:ea typeface="Volta Modern Text 75" charset="0"/>
                <a:cs typeface="Arial" panose="020B0604020202020204" pitchFamily="34" charset="0"/>
              </a:rPr>
              <a:t>If the issue can be resolved, the call is ended and the health worker continues treatment protocol as advised by the medical staff. If it cannot be resolved, the case can be referred to the nearest hospital</a:t>
            </a:r>
          </a:p>
        </p:txBody>
      </p:sp>
      <p:pic>
        <p:nvPicPr>
          <p:cNvPr id="27" name="Picture 2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894909" y="3059007"/>
            <a:ext cx="102712" cy="116026"/>
          </a:xfrm>
          <a:prstGeom prst="rect">
            <a:avLst/>
          </a:prstGeom>
        </p:spPr>
      </p:pic>
      <p:pic>
        <p:nvPicPr>
          <p:cNvPr id="37" name="Picture 36"/>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839076" y="3059007"/>
            <a:ext cx="102712" cy="116026"/>
          </a:xfrm>
          <a:prstGeom prst="rect">
            <a:avLst/>
          </a:prstGeom>
        </p:spPr>
      </p:pic>
      <p:pic>
        <p:nvPicPr>
          <p:cNvPr id="38" name="Picture 3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5400000">
            <a:off x="11026762" y="3921001"/>
            <a:ext cx="102712" cy="116026"/>
          </a:xfrm>
          <a:prstGeom prst="rect">
            <a:avLst/>
          </a:prstGeom>
        </p:spPr>
      </p:pic>
      <p:pic>
        <p:nvPicPr>
          <p:cNvPr id="39" name="Picture 3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0800000">
            <a:off x="4275909" y="4759304"/>
            <a:ext cx="102712" cy="116026"/>
          </a:xfrm>
          <a:prstGeom prst="rect">
            <a:avLst/>
          </a:prstGeom>
        </p:spPr>
      </p:pic>
      <p:pic>
        <p:nvPicPr>
          <p:cNvPr id="40" name="Picture 3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467601" y="6442123"/>
            <a:ext cx="102712" cy="116026"/>
          </a:xfrm>
          <a:prstGeom prst="rect">
            <a:avLst/>
          </a:prstGeom>
        </p:spPr>
      </p:pic>
      <p:pic>
        <p:nvPicPr>
          <p:cNvPr id="30" name="Picture 2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208367">
            <a:off x="3321689" y="2140579"/>
            <a:ext cx="2529477" cy="1794272"/>
          </a:xfrm>
          <a:prstGeom prst="rect">
            <a:avLst/>
          </a:prstGeom>
        </p:spPr>
      </p:pic>
      <p:pic>
        <p:nvPicPr>
          <p:cNvPr id="43" name="Picture 42"/>
          <p:cNvPicPr>
            <a:picLocks noChangeAspect="1"/>
          </p:cNvPicPr>
          <p:nvPr/>
        </p:nvPicPr>
        <p:blipFill rotWithShape="1">
          <a:blip r:embed="rId10" cstate="screen">
            <a:extLst>
              <a:ext uri="{28A0092B-C50C-407E-A947-70E740481C1C}">
                <a14:useLocalDpi xmlns:a14="http://schemas.microsoft.com/office/drawing/2010/main"/>
              </a:ext>
            </a:extLst>
          </a:blip>
          <a:srcRect r="-5935"/>
          <a:stretch/>
        </p:blipFill>
        <p:spPr>
          <a:xfrm>
            <a:off x="425233" y="2436437"/>
            <a:ext cx="954594" cy="679212"/>
          </a:xfrm>
          <a:prstGeom prst="rect">
            <a:avLst/>
          </a:prstGeom>
        </p:spPr>
      </p:pic>
      <p:pic>
        <p:nvPicPr>
          <p:cNvPr id="44" name="Picture 43"/>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8591083" y="4712675"/>
            <a:ext cx="991193" cy="771467"/>
          </a:xfrm>
          <a:prstGeom prst="rect">
            <a:avLst/>
          </a:prstGeom>
        </p:spPr>
      </p:pic>
      <p:sp>
        <p:nvSpPr>
          <p:cNvPr id="35" name="Rectangle 34"/>
          <p:cNvSpPr/>
          <p:nvPr/>
        </p:nvSpPr>
        <p:spPr>
          <a:xfrm>
            <a:off x="5114353" y="1919235"/>
            <a:ext cx="502418" cy="4220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pic>
        <p:nvPicPr>
          <p:cNvPr id="45" name="Picture 44"/>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4840255" y="1858944"/>
            <a:ext cx="756420" cy="622998"/>
          </a:xfrm>
          <a:prstGeom prst="rect">
            <a:avLst/>
          </a:prstGeom>
        </p:spPr>
      </p:pic>
      <p:sp>
        <p:nvSpPr>
          <p:cNvPr id="48" name="TextBox 47"/>
          <p:cNvSpPr txBox="1"/>
          <p:nvPr/>
        </p:nvSpPr>
        <p:spPr>
          <a:xfrm>
            <a:off x="559362" y="3898915"/>
            <a:ext cx="1118714" cy="707886"/>
          </a:xfrm>
          <a:prstGeom prst="rect">
            <a:avLst/>
          </a:prstGeom>
          <a:noFill/>
        </p:spPr>
        <p:txBody>
          <a:bodyPr wrap="square" rtlCol="0">
            <a:spAutoFit/>
          </a:bodyPr>
          <a:lstStyle/>
          <a:p>
            <a:pPr>
              <a:spcAft>
                <a:spcPts val="600"/>
              </a:spcAft>
            </a:pPr>
            <a:r>
              <a:rPr lang="en-US" sz="800" dirty="0">
                <a:latin typeface="Arial" panose="020B0604020202020204" pitchFamily="34" charset="0"/>
                <a:ea typeface="Volta Modern Text 55 Roman" charset="0"/>
                <a:cs typeface="Arial" panose="020B0604020202020204" pitchFamily="34" charset="0"/>
              </a:rPr>
              <a:t>Step-by-step teleconsultation and coaching </a:t>
            </a:r>
            <a:br>
              <a:rPr lang="en-US" sz="800" dirty="0">
                <a:latin typeface="Arial" panose="020B0604020202020204" pitchFamily="34" charset="0"/>
                <a:ea typeface="Volta Modern Text 55 Roman" charset="0"/>
                <a:cs typeface="Arial" panose="020B0604020202020204" pitchFamily="34" charset="0"/>
              </a:rPr>
            </a:br>
            <a:r>
              <a:rPr lang="en-US" sz="800" dirty="0">
                <a:latin typeface="Arial" panose="020B0604020202020204" pitchFamily="34" charset="0"/>
                <a:ea typeface="Volta Modern Text 55 Roman" charset="0"/>
                <a:cs typeface="Arial" panose="020B0604020202020204" pitchFamily="34" charset="0"/>
              </a:rPr>
              <a:t>based on treatment algorithms</a:t>
            </a:r>
          </a:p>
        </p:txBody>
      </p:sp>
      <p:sp>
        <p:nvSpPr>
          <p:cNvPr id="49" name="TextBox 48"/>
          <p:cNvSpPr txBox="1"/>
          <p:nvPr/>
        </p:nvSpPr>
        <p:spPr>
          <a:xfrm>
            <a:off x="559362" y="4602305"/>
            <a:ext cx="1118714" cy="1077218"/>
          </a:xfrm>
          <a:prstGeom prst="rect">
            <a:avLst/>
          </a:prstGeom>
          <a:noFill/>
        </p:spPr>
        <p:txBody>
          <a:bodyPr wrap="square" rtlCol="0">
            <a:spAutoFit/>
          </a:bodyPr>
          <a:lstStyle/>
          <a:p>
            <a:r>
              <a:rPr lang="en-US" sz="800" dirty="0">
                <a:latin typeface="Arial" panose="020B0604020202020204" pitchFamily="34" charset="0"/>
                <a:ea typeface="Volta Modern Text 55 Roman" charset="0"/>
                <a:cs typeface="Arial" panose="020B0604020202020204" pitchFamily="34" charset="0"/>
              </a:rPr>
              <a:t>Teleconsultation can take place at various levels </a:t>
            </a:r>
            <a:br>
              <a:rPr lang="en-US" sz="800" dirty="0">
                <a:latin typeface="Arial" panose="020B0604020202020204" pitchFamily="34" charset="0"/>
                <a:ea typeface="Volta Modern Text 55 Roman" charset="0"/>
                <a:cs typeface="Arial" panose="020B0604020202020204" pitchFamily="34" charset="0"/>
              </a:rPr>
            </a:br>
            <a:r>
              <a:rPr lang="en-US" sz="800" dirty="0">
                <a:latin typeface="Arial" panose="020B0604020202020204" pitchFamily="34" charset="0"/>
                <a:ea typeface="Volta Modern Text 55 Roman" charset="0"/>
                <a:cs typeface="Arial" panose="020B0604020202020204" pitchFamily="34" charset="0"/>
              </a:rPr>
              <a:t>(Community, Community-based Health Planning and Services, Health Center, etc.) </a:t>
            </a:r>
          </a:p>
        </p:txBody>
      </p:sp>
      <p:cxnSp>
        <p:nvCxnSpPr>
          <p:cNvPr id="41" name="Straight Connector 40"/>
          <p:cNvCxnSpPr/>
          <p:nvPr/>
        </p:nvCxnSpPr>
        <p:spPr>
          <a:xfrm>
            <a:off x="641755" y="3848514"/>
            <a:ext cx="773723" cy="0"/>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56" name="Group 55"/>
          <p:cNvGrpSpPr/>
          <p:nvPr/>
        </p:nvGrpSpPr>
        <p:grpSpPr>
          <a:xfrm>
            <a:off x="553844" y="908759"/>
            <a:ext cx="5620077" cy="73175"/>
            <a:chOff x="553844" y="-455342"/>
            <a:chExt cx="5620077" cy="73175"/>
          </a:xfrm>
        </p:grpSpPr>
        <p:grpSp>
          <p:nvGrpSpPr>
            <p:cNvPr id="57" name="Group 56"/>
            <p:cNvGrpSpPr/>
            <p:nvPr/>
          </p:nvGrpSpPr>
          <p:grpSpPr>
            <a:xfrm>
              <a:off x="553844" y="-455342"/>
              <a:ext cx="681567" cy="73175"/>
              <a:chOff x="1828800" y="5858934"/>
              <a:chExt cx="681567" cy="73175"/>
            </a:xfrm>
          </p:grpSpPr>
          <p:sp>
            <p:nvSpPr>
              <p:cNvPr id="93" name="Oval 92"/>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4" name="Oval 93"/>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5" name="Oval 94"/>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6" name="Oval 95"/>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8" name="Group 57"/>
            <p:cNvGrpSpPr/>
            <p:nvPr/>
          </p:nvGrpSpPr>
          <p:grpSpPr>
            <a:xfrm>
              <a:off x="1376929" y="-455342"/>
              <a:ext cx="681567" cy="73175"/>
              <a:chOff x="1828800" y="5858934"/>
              <a:chExt cx="681567" cy="73175"/>
            </a:xfrm>
          </p:grpSpPr>
          <p:sp>
            <p:nvSpPr>
              <p:cNvPr id="89" name="Oval 88"/>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0" name="Oval 89"/>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1" name="Oval 90"/>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2" name="Oval 91"/>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9" name="Group 58"/>
            <p:cNvGrpSpPr/>
            <p:nvPr/>
          </p:nvGrpSpPr>
          <p:grpSpPr>
            <a:xfrm>
              <a:off x="2200014" y="-455342"/>
              <a:ext cx="681567" cy="73175"/>
              <a:chOff x="1828800" y="5858934"/>
              <a:chExt cx="681567" cy="73175"/>
            </a:xfrm>
          </p:grpSpPr>
          <p:sp>
            <p:nvSpPr>
              <p:cNvPr id="85" name="Oval 84"/>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6" name="Oval 85"/>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7" name="Oval 86"/>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8" name="Oval 87"/>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0" name="Group 59"/>
            <p:cNvGrpSpPr/>
            <p:nvPr/>
          </p:nvGrpSpPr>
          <p:grpSpPr>
            <a:xfrm>
              <a:off x="3023099" y="-455342"/>
              <a:ext cx="681567" cy="73175"/>
              <a:chOff x="1828800" y="5858934"/>
              <a:chExt cx="681567" cy="73175"/>
            </a:xfrm>
          </p:grpSpPr>
          <p:sp>
            <p:nvSpPr>
              <p:cNvPr id="81" name="Oval 80"/>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2" name="Oval 81"/>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3" name="Oval 82"/>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4" name="Oval 83"/>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1" name="Group 60"/>
            <p:cNvGrpSpPr/>
            <p:nvPr/>
          </p:nvGrpSpPr>
          <p:grpSpPr>
            <a:xfrm>
              <a:off x="3846184" y="-455342"/>
              <a:ext cx="681567" cy="73175"/>
              <a:chOff x="1828800" y="5858934"/>
              <a:chExt cx="681567" cy="73175"/>
            </a:xfrm>
          </p:grpSpPr>
          <p:sp>
            <p:nvSpPr>
              <p:cNvPr id="77" name="Oval 76"/>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8" name="Oval 77"/>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9" name="Oval 78"/>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0" name="Oval 79"/>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2" name="Group 61"/>
            <p:cNvGrpSpPr/>
            <p:nvPr/>
          </p:nvGrpSpPr>
          <p:grpSpPr>
            <a:xfrm>
              <a:off x="4669269" y="-455342"/>
              <a:ext cx="681567" cy="73175"/>
              <a:chOff x="1828800" y="5858934"/>
              <a:chExt cx="681567" cy="73175"/>
            </a:xfrm>
          </p:grpSpPr>
          <p:sp>
            <p:nvSpPr>
              <p:cNvPr id="73" name="Oval 72"/>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4" name="Oval 73"/>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5" name="Oval 74"/>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6" name="Oval 75"/>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63" name="Group 62"/>
            <p:cNvGrpSpPr/>
            <p:nvPr/>
          </p:nvGrpSpPr>
          <p:grpSpPr>
            <a:xfrm>
              <a:off x="5492354" y="-455342"/>
              <a:ext cx="681567" cy="73175"/>
              <a:chOff x="1828800" y="5858934"/>
              <a:chExt cx="681567" cy="73175"/>
            </a:xfrm>
          </p:grpSpPr>
          <p:sp>
            <p:nvSpPr>
              <p:cNvPr id="69" name="Oval 68"/>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0" name="Oval 69"/>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1" name="Oval 70"/>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2" name="Oval 71"/>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grpSp>
        <p:nvGrpSpPr>
          <p:cNvPr id="97" name="Group 96"/>
          <p:cNvGrpSpPr/>
          <p:nvPr/>
        </p:nvGrpSpPr>
        <p:grpSpPr>
          <a:xfrm>
            <a:off x="11271320" y="459872"/>
            <a:ext cx="322309" cy="223574"/>
            <a:chOff x="4495800" y="914400"/>
            <a:chExt cx="228600" cy="152400"/>
          </a:xfrm>
        </p:grpSpPr>
        <p:cxnSp>
          <p:nvCxnSpPr>
            <p:cNvPr id="98" name="Straight Connector 97"/>
            <p:cNvCxnSpPr/>
            <p:nvPr/>
          </p:nvCxnSpPr>
          <p:spPr>
            <a:xfrm>
              <a:off x="4495800" y="914400"/>
              <a:ext cx="228600" cy="0"/>
            </a:xfrm>
            <a:prstGeom prst="line">
              <a:avLst/>
            </a:prstGeom>
            <a:noFill/>
            <a:ln w="19050" cap="rnd" cmpd="sng" algn="ctr">
              <a:solidFill>
                <a:srgbClr val="000000"/>
              </a:solidFill>
              <a:prstDash val="solid"/>
            </a:ln>
            <a:effectLst/>
          </p:spPr>
        </p:cxnSp>
        <p:cxnSp>
          <p:nvCxnSpPr>
            <p:cNvPr id="99" name="Straight Connector 98"/>
            <p:cNvCxnSpPr/>
            <p:nvPr/>
          </p:nvCxnSpPr>
          <p:spPr>
            <a:xfrm>
              <a:off x="4495800" y="990600"/>
              <a:ext cx="228600" cy="0"/>
            </a:xfrm>
            <a:prstGeom prst="line">
              <a:avLst/>
            </a:prstGeom>
            <a:noFill/>
            <a:ln w="19050" cap="rnd" cmpd="sng" algn="ctr">
              <a:solidFill>
                <a:srgbClr val="000000"/>
              </a:solidFill>
              <a:prstDash val="solid"/>
            </a:ln>
            <a:effectLst/>
          </p:spPr>
        </p:cxnSp>
        <p:cxnSp>
          <p:nvCxnSpPr>
            <p:cNvPr id="100" name="Straight Connector 99"/>
            <p:cNvCxnSpPr/>
            <p:nvPr/>
          </p:nvCxnSpPr>
          <p:spPr>
            <a:xfrm>
              <a:off x="4495800" y="1066800"/>
              <a:ext cx="228600" cy="0"/>
            </a:xfrm>
            <a:prstGeom prst="line">
              <a:avLst/>
            </a:prstGeom>
            <a:noFill/>
            <a:ln w="19050" cap="rnd" cmpd="sng" algn="ctr">
              <a:solidFill>
                <a:srgbClr val="000000"/>
              </a:solidFill>
              <a:prstDash val="solid"/>
            </a:ln>
            <a:effectLst/>
          </p:spPr>
        </p:cxnSp>
      </p:grpSp>
      <p:sp>
        <p:nvSpPr>
          <p:cNvPr id="101" name="TextBox 100">
            <a:hlinkClick r:id="rId13" action="ppaction://hlinksldjump"/>
          </p:cNvPr>
          <p:cNvSpPr txBox="1"/>
          <p:nvPr/>
        </p:nvSpPr>
        <p:spPr>
          <a:xfrm>
            <a:off x="2504691" y="1945938"/>
            <a:ext cx="1219199" cy="379026"/>
          </a:xfrm>
          <a:prstGeom prst="rect">
            <a:avLst/>
          </a:prstGeom>
          <a:noFill/>
          <a:ln w="28575" cmpd="sng">
            <a:solidFill>
              <a:srgbClr val="E74A21"/>
            </a:solidFill>
          </a:ln>
        </p:spPr>
        <p:txBody>
          <a:bodyPr wrap="square" lIns="288000" tIns="68400" rIns="288000" bIns="936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40" normalizeH="0" baseline="0" noProof="0">
                <a:ln>
                  <a:noFill/>
                </a:ln>
                <a:solidFill>
                  <a:srgbClr val="E74A21"/>
                </a:solidFill>
                <a:effectLst/>
                <a:uLnTx/>
                <a:uFillTx/>
                <a:latin typeface="Arial" panose="020B0604020202020204" pitchFamily="34" charset="0"/>
                <a:cs typeface="Arial" panose="020B0604020202020204" pitchFamily="34" charset="0"/>
              </a:rPr>
              <a:t>Step 1</a:t>
            </a:r>
            <a:endParaRPr kumimoji="0" lang="en-US" sz="1400" b="1" i="0" u="none" strike="noStrike" kern="0" cap="none" spc="40" normalizeH="0" baseline="0" noProof="0" dirty="0">
              <a:ln>
                <a:noFill/>
              </a:ln>
              <a:solidFill>
                <a:srgbClr val="E74A21"/>
              </a:solidFill>
              <a:effectLst/>
              <a:uLnTx/>
              <a:uFillTx/>
              <a:latin typeface="Arial" panose="020B0604020202020204" pitchFamily="34" charset="0"/>
              <a:cs typeface="Arial" panose="020B0604020202020204" pitchFamily="34" charset="0"/>
            </a:endParaRPr>
          </a:p>
        </p:txBody>
      </p:sp>
      <p:sp>
        <p:nvSpPr>
          <p:cNvPr id="102" name="TextBox 101">
            <a:hlinkClick r:id="rId14" action="ppaction://hlinksldjump"/>
          </p:cNvPr>
          <p:cNvSpPr txBox="1"/>
          <p:nvPr/>
        </p:nvSpPr>
        <p:spPr>
          <a:xfrm>
            <a:off x="6537046" y="1788542"/>
            <a:ext cx="1219199" cy="379026"/>
          </a:xfrm>
          <a:prstGeom prst="rect">
            <a:avLst/>
          </a:prstGeom>
          <a:noFill/>
          <a:ln w="28575" cmpd="sng">
            <a:solidFill>
              <a:srgbClr val="E74A21"/>
            </a:solidFill>
          </a:ln>
        </p:spPr>
        <p:txBody>
          <a:bodyPr wrap="square" lIns="288000" tIns="68400" rIns="288000" bIns="936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40" normalizeH="0" baseline="0" noProof="0">
                <a:ln>
                  <a:noFill/>
                </a:ln>
                <a:solidFill>
                  <a:srgbClr val="E74A21"/>
                </a:solidFill>
                <a:effectLst/>
                <a:uLnTx/>
                <a:uFillTx/>
                <a:latin typeface="Arial" panose="020B0604020202020204" pitchFamily="34" charset="0"/>
                <a:cs typeface="Arial" panose="020B0604020202020204" pitchFamily="34" charset="0"/>
              </a:rPr>
              <a:t>Step 2</a:t>
            </a:r>
            <a:endParaRPr kumimoji="0" lang="en-US" sz="1400" b="1" i="0" u="none" strike="noStrike" kern="0" cap="none" spc="40" normalizeH="0" baseline="0" noProof="0" dirty="0">
              <a:ln>
                <a:noFill/>
              </a:ln>
              <a:solidFill>
                <a:srgbClr val="E74A21"/>
              </a:solidFill>
              <a:effectLst/>
              <a:uLnTx/>
              <a:uFillTx/>
              <a:latin typeface="Arial" panose="020B0604020202020204" pitchFamily="34" charset="0"/>
              <a:cs typeface="Arial" panose="020B0604020202020204" pitchFamily="34" charset="0"/>
            </a:endParaRPr>
          </a:p>
        </p:txBody>
      </p:sp>
      <p:sp>
        <p:nvSpPr>
          <p:cNvPr id="103" name="TextBox 102">
            <a:hlinkClick r:id="rId15" action="ppaction://hlinksldjump"/>
          </p:cNvPr>
          <p:cNvSpPr txBox="1"/>
          <p:nvPr/>
        </p:nvSpPr>
        <p:spPr>
          <a:xfrm>
            <a:off x="8740600" y="3594857"/>
            <a:ext cx="1219199" cy="379026"/>
          </a:xfrm>
          <a:prstGeom prst="rect">
            <a:avLst/>
          </a:prstGeom>
          <a:noFill/>
          <a:ln w="28575" cmpd="sng">
            <a:solidFill>
              <a:srgbClr val="E74A21"/>
            </a:solidFill>
          </a:ln>
        </p:spPr>
        <p:txBody>
          <a:bodyPr wrap="square" lIns="288000" tIns="68400" rIns="288000" bIns="936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40" normalizeH="0" baseline="0" noProof="0">
                <a:ln>
                  <a:noFill/>
                </a:ln>
                <a:solidFill>
                  <a:srgbClr val="E74A21"/>
                </a:solidFill>
                <a:effectLst/>
                <a:uLnTx/>
                <a:uFillTx/>
                <a:latin typeface="Arial" panose="020B0604020202020204" pitchFamily="34" charset="0"/>
                <a:cs typeface="Arial" panose="020B0604020202020204" pitchFamily="34" charset="0"/>
              </a:rPr>
              <a:t>Step 3</a:t>
            </a:r>
            <a:endParaRPr kumimoji="0" lang="en-US" sz="1400" b="1" i="0" u="none" strike="noStrike" kern="0" cap="none" spc="40" normalizeH="0" baseline="0" noProof="0" dirty="0">
              <a:ln>
                <a:noFill/>
              </a:ln>
              <a:solidFill>
                <a:srgbClr val="E74A21"/>
              </a:solidFill>
              <a:effectLst/>
              <a:uLnTx/>
              <a:uFillTx/>
              <a:latin typeface="Arial" panose="020B0604020202020204" pitchFamily="34" charset="0"/>
              <a:cs typeface="Arial" panose="020B0604020202020204" pitchFamily="34" charset="0"/>
            </a:endParaRPr>
          </a:p>
        </p:txBody>
      </p:sp>
      <p:sp>
        <p:nvSpPr>
          <p:cNvPr id="104" name="TextBox 103">
            <a:hlinkClick r:id="rId16" action="ppaction://hlinksldjump"/>
          </p:cNvPr>
          <p:cNvSpPr txBox="1"/>
          <p:nvPr/>
        </p:nvSpPr>
        <p:spPr>
          <a:xfrm>
            <a:off x="4393453" y="3539974"/>
            <a:ext cx="1219199" cy="379026"/>
          </a:xfrm>
          <a:prstGeom prst="rect">
            <a:avLst/>
          </a:prstGeom>
          <a:noFill/>
          <a:ln w="28575" cmpd="sng">
            <a:solidFill>
              <a:srgbClr val="E74A21"/>
            </a:solidFill>
          </a:ln>
        </p:spPr>
        <p:txBody>
          <a:bodyPr wrap="square" lIns="288000" tIns="68400" rIns="288000" bIns="936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40" normalizeH="0" baseline="0" noProof="0" dirty="0">
                <a:ln>
                  <a:noFill/>
                </a:ln>
                <a:solidFill>
                  <a:srgbClr val="E74A21"/>
                </a:solidFill>
                <a:effectLst/>
                <a:uLnTx/>
                <a:uFillTx/>
                <a:latin typeface="Arial" panose="020B0604020202020204" pitchFamily="34" charset="0"/>
                <a:cs typeface="Arial" panose="020B0604020202020204" pitchFamily="34" charset="0"/>
              </a:rPr>
              <a:t>Step 4</a:t>
            </a:r>
          </a:p>
        </p:txBody>
      </p:sp>
      <p:sp>
        <p:nvSpPr>
          <p:cNvPr id="105" name="TextBox 104">
            <a:hlinkClick r:id="rId17" action="ppaction://hlinksldjump"/>
          </p:cNvPr>
          <p:cNvSpPr txBox="1"/>
          <p:nvPr/>
        </p:nvSpPr>
        <p:spPr>
          <a:xfrm>
            <a:off x="6552036" y="5276538"/>
            <a:ext cx="1219199" cy="379026"/>
          </a:xfrm>
          <a:prstGeom prst="rect">
            <a:avLst/>
          </a:prstGeom>
          <a:noFill/>
          <a:ln w="28575" cmpd="sng">
            <a:solidFill>
              <a:srgbClr val="E74A21"/>
            </a:solidFill>
          </a:ln>
        </p:spPr>
        <p:txBody>
          <a:bodyPr wrap="square" lIns="288000" tIns="68400" rIns="288000" bIns="9360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40" normalizeH="0" baseline="0" noProof="0" dirty="0">
                <a:ln>
                  <a:noFill/>
                </a:ln>
                <a:solidFill>
                  <a:srgbClr val="E74A21"/>
                </a:solidFill>
                <a:effectLst/>
                <a:uLnTx/>
                <a:uFillTx/>
                <a:latin typeface="Arial" panose="020B0604020202020204" pitchFamily="34" charset="0"/>
                <a:cs typeface="Arial" panose="020B0604020202020204" pitchFamily="34" charset="0"/>
              </a:rPr>
              <a:t>Step 5</a:t>
            </a:r>
          </a:p>
        </p:txBody>
      </p:sp>
      <p:sp>
        <p:nvSpPr>
          <p:cNvPr id="106" name="Rectangle 105">
            <a:hlinkClick r:id="rId18"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67E332E-1389-344F-9093-DB607F076F68}"/>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2851224" y="4595249"/>
            <a:ext cx="3581944" cy="2274553"/>
          </a:xfrm>
          <a:prstGeom prst="rect">
            <a:avLst/>
          </a:prstGeom>
        </p:spPr>
      </p:pic>
      <p:pic>
        <p:nvPicPr>
          <p:cNvPr id="46" name="Picture 45"/>
          <p:cNvPicPr>
            <a:picLocks noChangeAspect="1"/>
          </p:cNvPicPr>
          <p:nvPr/>
        </p:nvPicPr>
        <p:blipFill rotWithShape="1">
          <a:blip r:embed="rId20" cstate="screen">
            <a:extLst>
              <a:ext uri="{28A0092B-C50C-407E-A947-70E740481C1C}">
                <a14:useLocalDpi xmlns:a14="http://schemas.microsoft.com/office/drawing/2010/main"/>
              </a:ext>
            </a:extLst>
          </a:blip>
          <a:srcRect/>
          <a:stretch/>
        </p:blipFill>
        <p:spPr>
          <a:xfrm>
            <a:off x="3001992" y="4537494"/>
            <a:ext cx="7265958" cy="552091"/>
          </a:xfrm>
          <a:prstGeom prst="rect">
            <a:avLst/>
          </a:prstGeom>
        </p:spPr>
      </p:pic>
      <p:pic>
        <p:nvPicPr>
          <p:cNvPr id="47" name="Picture 46"/>
          <p:cNvPicPr>
            <a:picLocks noChangeAspect="1"/>
          </p:cNvPicPr>
          <p:nvPr/>
        </p:nvPicPr>
        <p:blipFill rotWithShape="1">
          <a:blip r:embed="rId21" cstate="screen">
            <a:extLst>
              <a:ext uri="{28A0092B-C50C-407E-A947-70E740481C1C}">
                <a14:useLocalDpi xmlns:a14="http://schemas.microsoft.com/office/drawing/2010/main"/>
              </a:ext>
            </a:extLst>
          </a:blip>
          <a:srcRect/>
          <a:stretch/>
        </p:blipFill>
        <p:spPr>
          <a:xfrm>
            <a:off x="1984917" y="4572000"/>
            <a:ext cx="1018633" cy="2025352"/>
          </a:xfrm>
          <a:prstGeom prst="rect">
            <a:avLst/>
          </a:prstGeom>
        </p:spPr>
      </p:pic>
      <p:pic>
        <p:nvPicPr>
          <p:cNvPr id="50" name="Picture 49"/>
          <p:cNvPicPr>
            <a:picLocks noChangeAspect="1"/>
          </p:cNvPicPr>
          <p:nvPr/>
        </p:nvPicPr>
        <p:blipFill rotWithShape="1">
          <a:blip r:embed="rId22" cstate="screen">
            <a:extLst>
              <a:ext uri="{28A0092B-C50C-407E-A947-70E740481C1C}">
                <a14:useLocalDpi xmlns:a14="http://schemas.microsoft.com/office/drawing/2010/main"/>
              </a:ext>
            </a:extLst>
          </a:blip>
          <a:srcRect/>
          <a:stretch/>
        </p:blipFill>
        <p:spPr>
          <a:xfrm>
            <a:off x="3003551" y="6255834"/>
            <a:ext cx="9188450" cy="341518"/>
          </a:xfrm>
          <a:prstGeom prst="rect">
            <a:avLst/>
          </a:prstGeom>
        </p:spPr>
      </p:pic>
      <p:pic>
        <p:nvPicPr>
          <p:cNvPr id="19" name="Picture 18"/>
          <p:cNvPicPr>
            <a:picLocks noChangeAspect="1"/>
          </p:cNvPicPr>
          <p:nvPr/>
        </p:nvPicPr>
        <p:blipFill rotWithShape="1">
          <a:blip r:embed="rId23" cstate="screen">
            <a:extLst>
              <a:ext uri="{28A0092B-C50C-407E-A947-70E740481C1C}">
                <a14:useLocalDpi xmlns:a14="http://schemas.microsoft.com/office/drawing/2010/main"/>
              </a:ext>
            </a:extLst>
          </a:blip>
          <a:srcRect/>
          <a:stretch/>
        </p:blipFill>
        <p:spPr>
          <a:xfrm>
            <a:off x="7395018" y="2542991"/>
            <a:ext cx="1151296" cy="2621696"/>
          </a:xfrm>
          <a:prstGeom prst="rect">
            <a:avLst/>
          </a:prstGeom>
        </p:spPr>
      </p:pic>
      <p:sp>
        <p:nvSpPr>
          <p:cNvPr id="31" name="TextBox 30"/>
          <p:cNvSpPr txBox="1"/>
          <p:nvPr/>
        </p:nvSpPr>
        <p:spPr>
          <a:xfrm>
            <a:off x="4297092" y="3927012"/>
            <a:ext cx="2264224" cy="769441"/>
          </a:xfrm>
          <a:prstGeom prst="rect">
            <a:avLst/>
          </a:prstGeom>
          <a:noFill/>
        </p:spPr>
        <p:txBody>
          <a:bodyPr wrap="square" rtlCol="0">
            <a:spAutoFit/>
          </a:bodyPr>
          <a:lstStyle/>
          <a:p>
            <a:r>
              <a:rPr lang="en-US" sz="1100" b="1" dirty="0">
                <a:latin typeface="Arial" panose="020B0604020202020204" pitchFamily="34" charset="0"/>
                <a:ea typeface="Volta Modern Text 75" charset="0"/>
                <a:cs typeface="Arial" panose="020B0604020202020204" pitchFamily="34" charset="0"/>
              </a:rPr>
              <a:t>More experienced and qualified medical staff provide step-by-step teleconsultation to resolve the issue</a:t>
            </a:r>
          </a:p>
        </p:txBody>
      </p:sp>
      <p:pic>
        <p:nvPicPr>
          <p:cNvPr id="20" name="Picture 19"/>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2381437" y="3342609"/>
            <a:ext cx="1940958" cy="1382465"/>
          </a:xfrm>
          <a:prstGeom prst="rect">
            <a:avLst/>
          </a:prstGeom>
        </p:spPr>
      </p:pic>
      <p:pic>
        <p:nvPicPr>
          <p:cNvPr id="107" name="Picture 106">
            <a:extLst>
              <a:ext uri="{FF2B5EF4-FFF2-40B4-BE49-F238E27FC236}">
                <a16:creationId xmlns:a16="http://schemas.microsoft.com/office/drawing/2014/main" id="{3D403F9F-1D49-45FB-9741-257CE388C818}"/>
              </a:ext>
            </a:extLst>
          </p:cNvPr>
          <p:cNvPicPr>
            <a:picLocks noChangeAspect="1"/>
          </p:cNvPicPr>
          <p:nvPr/>
        </p:nvPicPr>
        <p:blipFill rotWithShape="1">
          <a:blip r:embed="rId25" cstate="screen">
            <a:extLst>
              <a:ext uri="{28A0092B-C50C-407E-A947-70E740481C1C}">
                <a14:useLocalDpi xmlns:a14="http://schemas.microsoft.com/office/drawing/2010/main"/>
              </a:ext>
            </a:extLst>
          </a:blip>
          <a:srcRect/>
          <a:stretch/>
        </p:blipFill>
        <p:spPr>
          <a:xfrm>
            <a:off x="4410041" y="2757915"/>
            <a:ext cx="252903" cy="575904"/>
          </a:xfrm>
          <a:prstGeom prst="rect">
            <a:avLst/>
          </a:prstGeom>
        </p:spPr>
      </p:pic>
    </p:spTree>
    <p:extLst>
      <p:ext uri="{BB962C8B-B14F-4D97-AF65-F5344CB8AC3E}">
        <p14:creationId xmlns:p14="http://schemas.microsoft.com/office/powerpoint/2010/main" val="1556116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0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1000"/>
                                        <p:tgtEl>
                                          <p:spTgt spid="36"/>
                                        </p:tgtEl>
                                      </p:cBhvr>
                                    </p:animEffect>
                                  </p:childTnLst>
                                </p:cTn>
                              </p:par>
                              <p:par>
                                <p:cTn id="8" presetID="22" presetClass="entr" presetSubtype="1" fill="hold" nodeType="withEffect">
                                  <p:stCondLst>
                                    <p:cond delay="900"/>
                                  </p:stCondLst>
                                  <p:childTnLst>
                                    <p:set>
                                      <p:cBhvr>
                                        <p:cTn id="9" dur="1" fill="hold">
                                          <p:stCondLst>
                                            <p:cond delay="0"/>
                                          </p:stCondLst>
                                        </p:cTn>
                                        <p:tgtEl>
                                          <p:spTgt spid="42"/>
                                        </p:tgtEl>
                                        <p:attrNameLst>
                                          <p:attrName>style.visibility</p:attrName>
                                        </p:attrNameLst>
                                      </p:cBhvr>
                                      <p:to>
                                        <p:strVal val="visible"/>
                                      </p:to>
                                    </p:set>
                                    <p:animEffect transition="in" filter="wipe(up)">
                                      <p:cBhvr>
                                        <p:cTn id="10" dur="1000"/>
                                        <p:tgtEl>
                                          <p:spTgt spid="42"/>
                                        </p:tgtEl>
                                      </p:cBhvr>
                                    </p:animEffect>
                                  </p:childTnLst>
                                </p:cTn>
                              </p:par>
                              <p:par>
                                <p:cTn id="11" presetID="22" presetClass="entr" presetSubtype="2" fill="hold" nodeType="withEffect">
                                  <p:stCondLst>
                                    <p:cond delay="1750"/>
                                  </p:stCondLst>
                                  <p:childTnLst>
                                    <p:set>
                                      <p:cBhvr>
                                        <p:cTn id="12" dur="1" fill="hold">
                                          <p:stCondLst>
                                            <p:cond delay="0"/>
                                          </p:stCondLst>
                                        </p:cTn>
                                        <p:tgtEl>
                                          <p:spTgt spid="46"/>
                                        </p:tgtEl>
                                        <p:attrNameLst>
                                          <p:attrName>style.visibility</p:attrName>
                                        </p:attrNameLst>
                                      </p:cBhvr>
                                      <p:to>
                                        <p:strVal val="visible"/>
                                      </p:to>
                                    </p:set>
                                    <p:animEffect transition="in" filter="wipe(right)">
                                      <p:cBhvr>
                                        <p:cTn id="13" dur="1000"/>
                                        <p:tgtEl>
                                          <p:spTgt spid="46"/>
                                        </p:tgtEl>
                                      </p:cBhvr>
                                    </p:animEffect>
                                  </p:childTnLst>
                                </p:cTn>
                              </p:par>
                              <p:par>
                                <p:cTn id="14" presetID="22" presetClass="entr" presetSubtype="1" fill="hold" nodeType="withEffect">
                                  <p:stCondLst>
                                    <p:cond delay="2550"/>
                                  </p:stCondLst>
                                  <p:childTnLst>
                                    <p:set>
                                      <p:cBhvr>
                                        <p:cTn id="15" dur="1" fill="hold">
                                          <p:stCondLst>
                                            <p:cond delay="0"/>
                                          </p:stCondLst>
                                        </p:cTn>
                                        <p:tgtEl>
                                          <p:spTgt spid="47"/>
                                        </p:tgtEl>
                                        <p:attrNameLst>
                                          <p:attrName>style.visibility</p:attrName>
                                        </p:attrNameLst>
                                      </p:cBhvr>
                                      <p:to>
                                        <p:strVal val="visible"/>
                                      </p:to>
                                    </p:set>
                                    <p:animEffect transition="in" filter="wipe(up)">
                                      <p:cBhvr>
                                        <p:cTn id="16" dur="1000"/>
                                        <p:tgtEl>
                                          <p:spTgt spid="47"/>
                                        </p:tgtEl>
                                      </p:cBhvr>
                                    </p:animEffect>
                                  </p:childTnLst>
                                </p:cTn>
                              </p:par>
                              <p:par>
                                <p:cTn id="17" presetID="22" presetClass="entr" presetSubtype="8" fill="hold" nodeType="withEffect">
                                  <p:stCondLst>
                                    <p:cond delay="330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2000"/>
                                        <p:tgtEl>
                                          <p:spTgt spid="50"/>
                                        </p:tgtEl>
                                      </p:cBhvr>
                                    </p:animEffect>
                                  </p:childTnLst>
                                </p:cTn>
                              </p:par>
                            </p:childTnLst>
                          </p:cTn>
                        </p:par>
                        <p:par>
                          <p:cTn id="20" fill="hold">
                            <p:stCondLst>
                              <p:cond delay="53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1"/>
                                        </p:tgtEl>
                                        <p:attrNameLst>
                                          <p:attrName>style.visibility</p:attrName>
                                        </p:attrNameLst>
                                      </p:cBhvr>
                                      <p:to>
                                        <p:strVal val="visible"/>
                                      </p:to>
                                    </p:set>
                                    <p:animEffect transition="in" filter="fade">
                                      <p:cBhvr>
                                        <p:cTn id="26" dur="500"/>
                                        <p:tgtEl>
                                          <p:spTgt spid="101"/>
                                        </p:tgtEl>
                                      </p:cBhvr>
                                    </p:animEffect>
                                  </p:childTnLst>
                                </p:cTn>
                              </p:par>
                            </p:childTnLst>
                          </p:cTn>
                        </p:par>
                        <p:par>
                          <p:cTn id="27" fill="hold">
                            <p:stCondLst>
                              <p:cond delay="58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6800"/>
                            </p:stCondLst>
                            <p:childTnLst>
                              <p:par>
                                <p:cTn id="32" presetID="10" presetClass="entr" presetSubtype="0" fill="hold" nodeType="afterEffect">
                                  <p:stCondLst>
                                    <p:cond delay="50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par>
                          <p:cTn id="35" fill="hold">
                            <p:stCondLst>
                              <p:cond delay="7800"/>
                            </p:stCondLst>
                            <p:childTnLst>
                              <p:par>
                                <p:cTn id="36" presetID="10" presetClass="entr" presetSubtype="0" fill="hold" grpId="0" nodeType="afterEffect">
                                  <p:stCondLst>
                                    <p:cond delay="0"/>
                                  </p:stCondLst>
                                  <p:childTnLst>
                                    <p:set>
                                      <p:cBhvr>
                                        <p:cTn id="37" dur="1" fill="hold">
                                          <p:stCondLst>
                                            <p:cond delay="0"/>
                                          </p:stCondLst>
                                        </p:cTn>
                                        <p:tgtEl>
                                          <p:spTgt spid="102"/>
                                        </p:tgtEl>
                                        <p:attrNameLst>
                                          <p:attrName>style.visibility</p:attrName>
                                        </p:attrNameLst>
                                      </p:cBhvr>
                                      <p:to>
                                        <p:strVal val="visible"/>
                                      </p:to>
                                    </p:set>
                                    <p:animEffect transition="in" filter="fade">
                                      <p:cBhvr>
                                        <p:cTn id="38" dur="500"/>
                                        <p:tgtEl>
                                          <p:spTgt spid="102"/>
                                        </p:tgtEl>
                                      </p:cBhvr>
                                    </p:animEffect>
                                  </p:childTnLst>
                                </p:cTn>
                              </p:par>
                            </p:childTnLst>
                          </p:cTn>
                        </p:par>
                        <p:par>
                          <p:cTn id="39" fill="hold">
                            <p:stCondLst>
                              <p:cond delay="8300"/>
                            </p:stCondLst>
                            <p:childTnLst>
                              <p:par>
                                <p:cTn id="40" presetID="10" presetClass="entr" presetSubtype="0"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par>
                          <p:cTn id="43" fill="hold">
                            <p:stCondLst>
                              <p:cond delay="8800"/>
                            </p:stCondLst>
                            <p:childTnLst>
                              <p:par>
                                <p:cTn id="44" presetID="10" presetClass="entr" presetSubtype="0" fill="hold" grpId="0" nodeType="afterEffect">
                                  <p:stCondLst>
                                    <p:cond delay="0"/>
                                  </p:stCondLst>
                                  <p:childTnLst>
                                    <p:set>
                                      <p:cBhvr>
                                        <p:cTn id="45" dur="1" fill="hold">
                                          <p:stCondLst>
                                            <p:cond delay="0"/>
                                          </p:stCondLst>
                                        </p:cTn>
                                        <p:tgtEl>
                                          <p:spTgt spid="103"/>
                                        </p:tgtEl>
                                        <p:attrNameLst>
                                          <p:attrName>style.visibility</p:attrName>
                                        </p:attrNameLst>
                                      </p:cBhvr>
                                      <p:to>
                                        <p:strVal val="visible"/>
                                      </p:to>
                                    </p:set>
                                    <p:animEffect transition="in" filter="fade">
                                      <p:cBhvr>
                                        <p:cTn id="46" dur="500"/>
                                        <p:tgtEl>
                                          <p:spTgt spid="103"/>
                                        </p:tgtEl>
                                      </p:cBhvr>
                                    </p:animEffect>
                                  </p:childTnLst>
                                </p:cTn>
                              </p:par>
                            </p:childTnLst>
                          </p:cTn>
                        </p:par>
                        <p:par>
                          <p:cTn id="47" fill="hold">
                            <p:stCondLst>
                              <p:cond delay="9300"/>
                            </p:stCondLst>
                            <p:childTnLst>
                              <p:par>
                                <p:cTn id="48" presetID="10"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par>
                          <p:cTn id="51" fill="hold">
                            <p:stCondLst>
                              <p:cond delay="9800"/>
                            </p:stCondLst>
                            <p:childTnLst>
                              <p:par>
                                <p:cTn id="52" presetID="10" presetClass="entr" presetSubtype="0" fill="hold"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childTnLst>
                          </p:cTn>
                        </p:par>
                        <p:par>
                          <p:cTn id="55" fill="hold">
                            <p:stCondLst>
                              <p:cond delay="10300"/>
                            </p:stCondLst>
                            <p:childTnLst>
                              <p:par>
                                <p:cTn id="56" presetID="10" presetClass="entr" presetSubtype="0" fill="hold" grpId="0" nodeType="afterEffect">
                                  <p:stCondLst>
                                    <p:cond delay="0"/>
                                  </p:stCondLst>
                                  <p:childTnLst>
                                    <p:set>
                                      <p:cBhvr>
                                        <p:cTn id="57" dur="1" fill="hold">
                                          <p:stCondLst>
                                            <p:cond delay="0"/>
                                          </p:stCondLst>
                                        </p:cTn>
                                        <p:tgtEl>
                                          <p:spTgt spid="104"/>
                                        </p:tgtEl>
                                        <p:attrNameLst>
                                          <p:attrName>style.visibility</p:attrName>
                                        </p:attrNameLst>
                                      </p:cBhvr>
                                      <p:to>
                                        <p:strVal val="visible"/>
                                      </p:to>
                                    </p:set>
                                    <p:animEffect transition="in" filter="fade">
                                      <p:cBhvr>
                                        <p:cTn id="58" dur="500"/>
                                        <p:tgtEl>
                                          <p:spTgt spid="104"/>
                                        </p:tgtEl>
                                      </p:cBhvr>
                                    </p:animEffect>
                                  </p:childTnLst>
                                </p:cTn>
                              </p:par>
                            </p:childTnLst>
                          </p:cTn>
                        </p:par>
                        <p:par>
                          <p:cTn id="59" fill="hold">
                            <p:stCondLst>
                              <p:cond delay="10800"/>
                            </p:stCondLst>
                            <p:childTnLst>
                              <p:par>
                                <p:cTn id="60" presetID="10"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childTnLst>
                          </p:cTn>
                        </p:par>
                        <p:par>
                          <p:cTn id="63" fill="hold">
                            <p:stCondLst>
                              <p:cond delay="11300"/>
                            </p:stCondLst>
                            <p:childTnLst>
                              <p:par>
                                <p:cTn id="64" presetID="10" presetClass="entr" presetSubtype="0" fill="hold"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childTnLst>
                          </p:cTn>
                        </p:par>
                        <p:par>
                          <p:cTn id="67" fill="hold">
                            <p:stCondLst>
                              <p:cond delay="11800"/>
                            </p:stCondLst>
                            <p:childTnLst>
                              <p:par>
                                <p:cTn id="68" presetID="10"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500"/>
                                        <p:tgtEl>
                                          <p:spTgt spid="3"/>
                                        </p:tgtEl>
                                      </p:cBhvr>
                                    </p:animEffect>
                                  </p:childTnLst>
                                </p:cTn>
                              </p:par>
                            </p:childTnLst>
                          </p:cTn>
                        </p:par>
                        <p:par>
                          <p:cTn id="71" fill="hold">
                            <p:stCondLst>
                              <p:cond delay="12300"/>
                            </p:stCondLst>
                            <p:childTnLst>
                              <p:par>
                                <p:cTn id="72" presetID="10" presetClass="entr" presetSubtype="0" fill="hold" grpId="0" nodeType="afterEffect">
                                  <p:stCondLst>
                                    <p:cond delay="0"/>
                                  </p:stCondLst>
                                  <p:childTnLst>
                                    <p:set>
                                      <p:cBhvr>
                                        <p:cTn id="73" dur="1" fill="hold">
                                          <p:stCondLst>
                                            <p:cond delay="0"/>
                                          </p:stCondLst>
                                        </p:cTn>
                                        <p:tgtEl>
                                          <p:spTgt spid="105"/>
                                        </p:tgtEl>
                                        <p:attrNameLst>
                                          <p:attrName>style.visibility</p:attrName>
                                        </p:attrNameLst>
                                      </p:cBhvr>
                                      <p:to>
                                        <p:strVal val="visible"/>
                                      </p:to>
                                    </p:set>
                                    <p:animEffect transition="in" filter="fade">
                                      <p:cBhvr>
                                        <p:cTn id="74" dur="500"/>
                                        <p:tgtEl>
                                          <p:spTgt spid="105"/>
                                        </p:tgtEl>
                                      </p:cBhvr>
                                    </p:animEffect>
                                  </p:childTnLst>
                                </p:cTn>
                              </p:par>
                            </p:childTnLst>
                          </p:cTn>
                        </p:par>
                        <p:par>
                          <p:cTn id="75" fill="hold">
                            <p:stCondLst>
                              <p:cond delay="12800"/>
                            </p:stCondLst>
                            <p:childTnLst>
                              <p:par>
                                <p:cTn id="76" presetID="10" presetClass="entr" presetSubtype="0"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500"/>
                                        <p:tgtEl>
                                          <p:spTgt spid="33"/>
                                        </p:tgtEl>
                                      </p:cBhvr>
                                    </p:animEffect>
                                  </p:childTnLst>
                                </p:cTn>
                              </p:par>
                            </p:childTnLst>
                          </p:cTn>
                        </p:par>
                        <p:par>
                          <p:cTn id="79" fill="hold">
                            <p:stCondLst>
                              <p:cond delay="13300"/>
                            </p:stCondLst>
                            <p:childTnLst>
                              <p:par>
                                <p:cTn id="80" presetID="10" presetClass="entr" presetSubtype="0" fill="hold" nodeType="after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childTnLst>
                          </p:cTn>
                        </p:par>
                        <p:par>
                          <p:cTn id="83" fill="hold">
                            <p:stCondLst>
                              <p:cond delay="13800"/>
                            </p:stCondLst>
                            <p:childTnLst>
                              <p:par>
                                <p:cTn id="84" presetID="10" presetClass="entr" presetSubtype="0" fill="hold" nodeType="afterEffect">
                                  <p:stCondLst>
                                    <p:cond delay="0"/>
                                  </p:stCondLst>
                                  <p:childTnLst>
                                    <p:set>
                                      <p:cBhvr>
                                        <p:cTn id="85" dur="1" fill="hold">
                                          <p:stCondLst>
                                            <p:cond delay="0"/>
                                          </p:stCondLst>
                                        </p:cTn>
                                        <p:tgtEl>
                                          <p:spTgt spid="45"/>
                                        </p:tgtEl>
                                        <p:attrNameLst>
                                          <p:attrName>style.visibility</p:attrName>
                                        </p:attrNameLst>
                                      </p:cBhvr>
                                      <p:to>
                                        <p:strVal val="visible"/>
                                      </p:to>
                                    </p:set>
                                    <p:animEffect transition="in" filter="fade">
                                      <p:cBhvr>
                                        <p:cTn id="86" dur="500"/>
                                        <p:tgtEl>
                                          <p:spTgt spid="45"/>
                                        </p:tgtEl>
                                      </p:cBhvr>
                                    </p:animEffect>
                                  </p:childTnLst>
                                </p:cTn>
                              </p:par>
                            </p:childTnLst>
                          </p:cTn>
                        </p:par>
                        <p:par>
                          <p:cTn id="87" fill="hold">
                            <p:stCondLst>
                              <p:cond delay="14300"/>
                            </p:stCondLst>
                            <p:childTnLst>
                              <p:par>
                                <p:cTn id="88" presetID="10" presetClass="entr" presetSubtype="0" fill="hold" nodeType="after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fade">
                                      <p:cBhvr>
                                        <p:cTn id="90" dur="500"/>
                                        <p:tgtEl>
                                          <p:spTgt spid="18"/>
                                        </p:tgtEl>
                                      </p:cBhvr>
                                    </p:animEffect>
                                  </p:childTnLst>
                                </p:cTn>
                              </p:par>
                            </p:childTnLst>
                          </p:cTn>
                        </p:par>
                        <p:par>
                          <p:cTn id="91" fill="hold">
                            <p:stCondLst>
                              <p:cond delay="14800"/>
                            </p:stCondLst>
                            <p:childTnLst>
                              <p:par>
                                <p:cTn id="92" presetID="10" presetClass="entr" presetSubtype="0" fill="hold" nodeType="after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fade">
                                      <p:cBhvr>
                                        <p:cTn id="94" dur="500"/>
                                        <p:tgtEl>
                                          <p:spTgt spid="44"/>
                                        </p:tgtEl>
                                      </p:cBhvr>
                                    </p:animEffect>
                                  </p:childTnLst>
                                </p:cTn>
                              </p:par>
                            </p:childTnLst>
                          </p:cTn>
                        </p:par>
                        <p:par>
                          <p:cTn id="95" fill="hold">
                            <p:stCondLst>
                              <p:cond delay="15300"/>
                            </p:stCondLst>
                            <p:childTnLst>
                              <p:par>
                                <p:cTn id="96" presetID="22" presetClass="entr" presetSubtype="8" fill="hold" nodeType="after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wipe(left)">
                                      <p:cBhvr>
                                        <p:cTn id="98" dur="500"/>
                                        <p:tgtEl>
                                          <p:spTgt spid="30"/>
                                        </p:tgtEl>
                                      </p:cBhvr>
                                    </p:animEffect>
                                  </p:childTnLst>
                                </p:cTn>
                              </p:par>
                              <p:par>
                                <p:cTn id="99" presetID="10" presetClass="entr" presetSubtype="0" fill="hold" nodeType="withEffect">
                                  <p:stCondLst>
                                    <p:cond delay="0"/>
                                  </p:stCondLst>
                                  <p:childTnLst>
                                    <p:set>
                                      <p:cBhvr>
                                        <p:cTn id="100" dur="1" fill="hold">
                                          <p:stCondLst>
                                            <p:cond delay="0"/>
                                          </p:stCondLst>
                                        </p:cTn>
                                        <p:tgtEl>
                                          <p:spTgt spid="107"/>
                                        </p:tgtEl>
                                        <p:attrNameLst>
                                          <p:attrName>style.visibility</p:attrName>
                                        </p:attrNameLst>
                                      </p:cBhvr>
                                      <p:to>
                                        <p:strVal val="visible"/>
                                      </p:to>
                                    </p:set>
                                    <p:animEffect transition="in" filter="fade">
                                      <p:cBhvr>
                                        <p:cTn id="101" dur="500"/>
                                        <p:tgtEl>
                                          <p:spTgt spid="107"/>
                                        </p:tgtEl>
                                      </p:cBhvr>
                                    </p:animEffect>
                                  </p:childTnLst>
                                </p:cTn>
                              </p:par>
                            </p:childTnLst>
                          </p:cTn>
                        </p:par>
                        <p:par>
                          <p:cTn id="102" fill="hold">
                            <p:stCondLst>
                              <p:cond delay="15800"/>
                            </p:stCondLst>
                            <p:childTnLst>
                              <p:par>
                                <p:cTn id="103" presetID="22" presetClass="entr" presetSubtype="8" fill="hold" nodeType="after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wipe(left)">
                                      <p:cBhvr>
                                        <p:cTn id="105" dur="500"/>
                                        <p:tgtEl>
                                          <p:spTgt spid="41"/>
                                        </p:tgtEl>
                                      </p:cBhvr>
                                    </p:animEffect>
                                  </p:childTnLst>
                                </p:cTn>
                              </p:par>
                            </p:childTnLst>
                          </p:cTn>
                        </p:par>
                        <p:par>
                          <p:cTn id="106" fill="hold">
                            <p:stCondLst>
                              <p:cond delay="16300"/>
                            </p:stCondLst>
                            <p:childTnLst>
                              <p:par>
                                <p:cTn id="107" presetID="10" presetClass="entr" presetSubtype="0" fill="hold" grpId="0" nodeType="after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fade">
                                      <p:cBhvr>
                                        <p:cTn id="109" dur="500"/>
                                        <p:tgtEl>
                                          <p:spTgt spid="48"/>
                                        </p:tgtEl>
                                      </p:cBhvr>
                                    </p:animEffect>
                                  </p:childTnLst>
                                </p:cTn>
                              </p:par>
                            </p:childTnLst>
                          </p:cTn>
                        </p:par>
                        <p:par>
                          <p:cTn id="110" fill="hold">
                            <p:stCondLst>
                              <p:cond delay="16800"/>
                            </p:stCondLst>
                            <p:childTnLst>
                              <p:par>
                                <p:cTn id="111" presetID="10" presetClass="entr" presetSubtype="0" fill="hold" grpId="0" nodeType="afterEffect">
                                  <p:stCondLst>
                                    <p:cond delay="0"/>
                                  </p:stCondLst>
                                  <p:childTnLst>
                                    <p:set>
                                      <p:cBhvr>
                                        <p:cTn id="112" dur="1" fill="hold">
                                          <p:stCondLst>
                                            <p:cond delay="0"/>
                                          </p:stCondLst>
                                        </p:cTn>
                                        <p:tgtEl>
                                          <p:spTgt spid="49"/>
                                        </p:tgtEl>
                                        <p:attrNameLst>
                                          <p:attrName>style.visibility</p:attrName>
                                        </p:attrNameLst>
                                      </p:cBhvr>
                                      <p:to>
                                        <p:strVal val="visible"/>
                                      </p:to>
                                    </p:set>
                                    <p:animEffect transition="in" filter="fade">
                                      <p:cBhvr>
                                        <p:cTn id="11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4" grpId="0"/>
      <p:bldP spid="28" grpId="0"/>
      <p:bldP spid="33" grpId="0"/>
      <p:bldP spid="48" grpId="0"/>
      <p:bldP spid="49" grpId="0"/>
      <p:bldP spid="101" grpId="0" animBg="1"/>
      <p:bldP spid="102" grpId="0" animBg="1"/>
      <p:bldP spid="103" grpId="0" animBg="1"/>
      <p:bldP spid="104" grpId="0" animBg="1"/>
      <p:bldP spid="105" grpId="0" animBg="1"/>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0" y="1"/>
            <a:ext cx="12192000" cy="6858000"/>
          </a:xfrm>
          <a:prstGeom prst="rect">
            <a:avLst/>
          </a:prstGeom>
        </p:spPr>
      </p:pic>
      <p:sp>
        <p:nvSpPr>
          <p:cNvPr id="20" name="TextBox 19"/>
          <p:cNvSpPr txBox="1"/>
          <p:nvPr/>
        </p:nvSpPr>
        <p:spPr>
          <a:xfrm>
            <a:off x="475560" y="522626"/>
            <a:ext cx="3234306" cy="230832"/>
          </a:xfrm>
          <a:prstGeom prst="rect">
            <a:avLst/>
          </a:prstGeom>
          <a:noFill/>
        </p:spPr>
        <p:txBody>
          <a:bodyPr wrap="square" rtlCol="0">
            <a:spAutoFit/>
          </a:bodyPr>
          <a:lstStyle/>
          <a:p>
            <a:r>
              <a:rPr lang="en-US" sz="900" b="1" dirty="0">
                <a:latin typeface="Arial" panose="020B0604020202020204" pitchFamily="34" charset="0"/>
                <a:ea typeface="Volta Modern Text 75" charset="0"/>
                <a:cs typeface="Arial" panose="020B0604020202020204" pitchFamily="34" charset="0"/>
              </a:rPr>
              <a:t>Interactive Ghana Telemedicine Toolkit</a:t>
            </a:r>
          </a:p>
        </p:txBody>
      </p:sp>
      <p:sp>
        <p:nvSpPr>
          <p:cNvPr id="17" name="TextBox 16"/>
          <p:cNvSpPr txBox="1"/>
          <p:nvPr/>
        </p:nvSpPr>
        <p:spPr>
          <a:xfrm>
            <a:off x="473418" y="1604825"/>
            <a:ext cx="4355060" cy="1384995"/>
          </a:xfrm>
          <a:prstGeom prst="rect">
            <a:avLst/>
          </a:prstGeom>
          <a:noFill/>
        </p:spPr>
        <p:txBody>
          <a:bodyPr wrap="square" rtlCol="0">
            <a:spAutoFit/>
          </a:bodyPr>
          <a:lstStyle/>
          <a:p>
            <a:pPr lvl="0"/>
            <a:r>
              <a:rPr lang="en-US" sz="2800" b="1" spc="-70" dirty="0">
                <a:latin typeface="Arial" panose="020B0604020202020204" pitchFamily="34" charset="0"/>
                <a:ea typeface="Volta Modern Text 75" charset="0"/>
                <a:cs typeface="Arial" panose="020B0604020202020204" pitchFamily="34" charset="0"/>
              </a:rPr>
              <a:t>Patient presents with a condition at a community health facility</a:t>
            </a:r>
          </a:p>
        </p:txBody>
      </p:sp>
      <p:grpSp>
        <p:nvGrpSpPr>
          <p:cNvPr id="11" name="Group 10"/>
          <p:cNvGrpSpPr/>
          <p:nvPr/>
        </p:nvGrpSpPr>
        <p:grpSpPr>
          <a:xfrm>
            <a:off x="553844" y="908759"/>
            <a:ext cx="5620077" cy="73175"/>
            <a:chOff x="553844" y="-455342"/>
            <a:chExt cx="5620077" cy="73175"/>
          </a:xfrm>
        </p:grpSpPr>
        <p:grpSp>
          <p:nvGrpSpPr>
            <p:cNvPr id="12" name="Group 11"/>
            <p:cNvGrpSpPr/>
            <p:nvPr/>
          </p:nvGrpSpPr>
          <p:grpSpPr>
            <a:xfrm>
              <a:off x="553844" y="-455342"/>
              <a:ext cx="681567" cy="73175"/>
              <a:chOff x="1828800" y="5858934"/>
              <a:chExt cx="681567" cy="73175"/>
            </a:xfrm>
          </p:grpSpPr>
          <p:sp>
            <p:nvSpPr>
              <p:cNvPr id="51" name="Oval 50"/>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2" name="Oval 51"/>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3" name="Oval 52"/>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4" name="Oval 53"/>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3" name="Group 12"/>
            <p:cNvGrpSpPr/>
            <p:nvPr/>
          </p:nvGrpSpPr>
          <p:grpSpPr>
            <a:xfrm>
              <a:off x="1376929" y="-455342"/>
              <a:ext cx="681567" cy="73175"/>
              <a:chOff x="1828800" y="5858934"/>
              <a:chExt cx="681567" cy="73175"/>
            </a:xfrm>
          </p:grpSpPr>
          <p:sp>
            <p:nvSpPr>
              <p:cNvPr id="47" name="Oval 46"/>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8" name="Oval 47"/>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9" name="Oval 48"/>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0" name="Oval 49"/>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4" name="Group 13"/>
            <p:cNvGrpSpPr/>
            <p:nvPr/>
          </p:nvGrpSpPr>
          <p:grpSpPr>
            <a:xfrm>
              <a:off x="2200014" y="-455342"/>
              <a:ext cx="681567" cy="73175"/>
              <a:chOff x="1828800" y="5858934"/>
              <a:chExt cx="681567" cy="73175"/>
            </a:xfrm>
          </p:grpSpPr>
          <p:sp>
            <p:nvSpPr>
              <p:cNvPr id="43" name="Oval 42"/>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4" name="Oval 43"/>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5" name="Oval 44"/>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6" name="Oval 45"/>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5" name="Group 14"/>
            <p:cNvGrpSpPr/>
            <p:nvPr/>
          </p:nvGrpSpPr>
          <p:grpSpPr>
            <a:xfrm>
              <a:off x="3023099" y="-455342"/>
              <a:ext cx="681567" cy="73175"/>
              <a:chOff x="1828800" y="5858934"/>
              <a:chExt cx="681567" cy="73175"/>
            </a:xfrm>
          </p:grpSpPr>
          <p:sp>
            <p:nvSpPr>
              <p:cNvPr id="39" name="Oval 38"/>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0" name="Oval 39"/>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Oval 41"/>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6" name="Group 15"/>
            <p:cNvGrpSpPr/>
            <p:nvPr/>
          </p:nvGrpSpPr>
          <p:grpSpPr>
            <a:xfrm>
              <a:off x="3846184" y="-455342"/>
              <a:ext cx="681567" cy="73175"/>
              <a:chOff x="1828800" y="5858934"/>
              <a:chExt cx="681567" cy="73175"/>
            </a:xfrm>
          </p:grpSpPr>
          <p:sp>
            <p:nvSpPr>
              <p:cNvPr id="35" name="Oval 34"/>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6" name="Oval 35"/>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Oval 37"/>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8" name="Group 17"/>
            <p:cNvGrpSpPr/>
            <p:nvPr/>
          </p:nvGrpSpPr>
          <p:grpSpPr>
            <a:xfrm>
              <a:off x="4669269" y="-455342"/>
              <a:ext cx="681567" cy="73175"/>
              <a:chOff x="1828800" y="5858934"/>
              <a:chExt cx="681567" cy="73175"/>
            </a:xfrm>
          </p:grpSpPr>
          <p:sp>
            <p:nvSpPr>
              <p:cNvPr id="31" name="Oval 30"/>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2" name="Oval 31"/>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 name="Oval 33"/>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21" name="Group 20"/>
            <p:cNvGrpSpPr/>
            <p:nvPr/>
          </p:nvGrpSpPr>
          <p:grpSpPr>
            <a:xfrm>
              <a:off x="5492354" y="-455342"/>
              <a:ext cx="681567" cy="73175"/>
              <a:chOff x="1828800" y="5858934"/>
              <a:chExt cx="681567" cy="73175"/>
            </a:xfrm>
          </p:grpSpPr>
          <p:sp>
            <p:nvSpPr>
              <p:cNvPr id="27" name="Oval 26"/>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8" name="Oval 27"/>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0" name="Oval 29"/>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grpSp>
        <p:nvGrpSpPr>
          <p:cNvPr id="55" name="Group 54"/>
          <p:cNvGrpSpPr/>
          <p:nvPr/>
        </p:nvGrpSpPr>
        <p:grpSpPr>
          <a:xfrm>
            <a:off x="11271320" y="459872"/>
            <a:ext cx="322309" cy="223574"/>
            <a:chOff x="4495800" y="914400"/>
            <a:chExt cx="228600" cy="152400"/>
          </a:xfrm>
        </p:grpSpPr>
        <p:cxnSp>
          <p:nvCxnSpPr>
            <p:cNvPr id="56" name="Straight Connector 55"/>
            <p:cNvCxnSpPr/>
            <p:nvPr/>
          </p:nvCxnSpPr>
          <p:spPr>
            <a:xfrm>
              <a:off x="4495800" y="914400"/>
              <a:ext cx="228600" cy="0"/>
            </a:xfrm>
            <a:prstGeom prst="line">
              <a:avLst/>
            </a:prstGeom>
            <a:noFill/>
            <a:ln w="19050" cap="rnd" cmpd="sng" algn="ctr">
              <a:solidFill>
                <a:schemeClr val="bg1"/>
              </a:solidFill>
              <a:prstDash val="solid"/>
            </a:ln>
            <a:effectLst/>
          </p:spPr>
        </p:cxnSp>
        <p:cxnSp>
          <p:nvCxnSpPr>
            <p:cNvPr id="57" name="Straight Connector 56"/>
            <p:cNvCxnSpPr/>
            <p:nvPr/>
          </p:nvCxnSpPr>
          <p:spPr>
            <a:xfrm>
              <a:off x="4495800" y="990600"/>
              <a:ext cx="228600" cy="0"/>
            </a:xfrm>
            <a:prstGeom prst="line">
              <a:avLst/>
            </a:prstGeom>
            <a:noFill/>
            <a:ln w="19050" cap="rnd" cmpd="sng" algn="ctr">
              <a:solidFill>
                <a:schemeClr val="bg1"/>
              </a:solidFill>
              <a:prstDash val="solid"/>
            </a:ln>
            <a:effectLst/>
          </p:spPr>
        </p:cxnSp>
        <p:cxnSp>
          <p:nvCxnSpPr>
            <p:cNvPr id="58" name="Straight Connector 57"/>
            <p:cNvCxnSpPr/>
            <p:nvPr/>
          </p:nvCxnSpPr>
          <p:spPr>
            <a:xfrm>
              <a:off x="4495800" y="1066800"/>
              <a:ext cx="228600" cy="0"/>
            </a:xfrm>
            <a:prstGeom prst="line">
              <a:avLst/>
            </a:prstGeom>
            <a:noFill/>
            <a:ln w="19050" cap="rnd" cmpd="sng" algn="ctr">
              <a:solidFill>
                <a:schemeClr val="bg1"/>
              </a:solidFill>
              <a:prstDash val="solid"/>
            </a:ln>
            <a:effectLst/>
          </p:spPr>
        </p:cxnSp>
      </p:grpSp>
      <p:sp>
        <p:nvSpPr>
          <p:cNvPr id="59" name="TextBox 58"/>
          <p:cNvSpPr txBox="1"/>
          <p:nvPr/>
        </p:nvSpPr>
        <p:spPr>
          <a:xfrm>
            <a:off x="475560" y="1354580"/>
            <a:ext cx="896040" cy="307777"/>
          </a:xfrm>
          <a:prstGeom prst="rect">
            <a:avLst/>
          </a:prstGeom>
          <a:noFill/>
        </p:spPr>
        <p:txBody>
          <a:bodyPr wrap="square" rtlCol="0">
            <a:spAutoFit/>
          </a:bodyPr>
          <a:lstStyle/>
          <a:p>
            <a:r>
              <a:rPr lang="en-US" sz="1400" dirty="0">
                <a:latin typeface="Arial" panose="020B0604020202020204" pitchFamily="34" charset="0"/>
                <a:ea typeface="Volta Modern Text 55 Roman" charset="0"/>
                <a:cs typeface="Arial" panose="020B0604020202020204" pitchFamily="34" charset="0"/>
              </a:rPr>
              <a:t>Step 1</a:t>
            </a:r>
          </a:p>
        </p:txBody>
      </p:sp>
      <p:sp>
        <p:nvSpPr>
          <p:cNvPr id="60" name="Rectangle 59">
            <a:hlinkClick r:id="rId4"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1814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680" y="1"/>
            <a:ext cx="12213495" cy="6858000"/>
          </a:xfrm>
          <a:prstGeom prst="rect">
            <a:avLst/>
          </a:prstGeom>
        </p:spPr>
      </p:pic>
      <p:sp>
        <p:nvSpPr>
          <p:cNvPr id="23" name="TextBox 22"/>
          <p:cNvSpPr txBox="1"/>
          <p:nvPr/>
        </p:nvSpPr>
        <p:spPr>
          <a:xfrm>
            <a:off x="475560" y="522626"/>
            <a:ext cx="3234306" cy="230832"/>
          </a:xfrm>
          <a:prstGeom prst="rect">
            <a:avLst/>
          </a:prstGeom>
          <a:noFill/>
        </p:spPr>
        <p:txBody>
          <a:bodyPr wrap="square" rtlCol="0">
            <a:spAutoFit/>
          </a:bodyPr>
          <a:lstStyle/>
          <a:p>
            <a:r>
              <a:rPr lang="en-US" sz="900" b="1" dirty="0">
                <a:solidFill>
                  <a:schemeClr val="bg1"/>
                </a:solidFill>
                <a:latin typeface="Arial" panose="020B0604020202020204" pitchFamily="34" charset="0"/>
                <a:ea typeface="Volta Modern Text 75" charset="0"/>
                <a:cs typeface="Arial" panose="020B0604020202020204" pitchFamily="34" charset="0"/>
              </a:rPr>
              <a:t>Interactive Ghana Telemedicine Toolkit</a:t>
            </a:r>
          </a:p>
        </p:txBody>
      </p:sp>
      <p:sp>
        <p:nvSpPr>
          <p:cNvPr id="16" name="TextBox 15"/>
          <p:cNvSpPr txBox="1"/>
          <p:nvPr/>
        </p:nvSpPr>
        <p:spPr>
          <a:xfrm>
            <a:off x="473418" y="1605300"/>
            <a:ext cx="3663684" cy="1815882"/>
          </a:xfrm>
          <a:prstGeom prst="rect">
            <a:avLst/>
          </a:prstGeom>
          <a:noFill/>
        </p:spPr>
        <p:txBody>
          <a:bodyPr wrap="square" rtlCol="0">
            <a:spAutoFit/>
          </a:bodyPr>
          <a:lstStyle/>
          <a:p>
            <a:pPr lvl="0"/>
            <a:r>
              <a:rPr lang="en-US" sz="2800" b="1" spc="-70" dirty="0">
                <a:solidFill>
                  <a:schemeClr val="bg1"/>
                </a:solidFill>
                <a:latin typeface="Arial" panose="020B0604020202020204" pitchFamily="34" charset="0"/>
                <a:ea typeface="Volta Modern Text 75" charset="0"/>
                <a:cs typeface="Arial" panose="020B0604020202020204" pitchFamily="34" charset="0"/>
              </a:rPr>
              <a:t>Healthworker is unsure about how to manage the patient’s condition </a:t>
            </a:r>
          </a:p>
        </p:txBody>
      </p:sp>
      <p:grpSp>
        <p:nvGrpSpPr>
          <p:cNvPr id="6" name="Group 5"/>
          <p:cNvGrpSpPr/>
          <p:nvPr/>
        </p:nvGrpSpPr>
        <p:grpSpPr>
          <a:xfrm>
            <a:off x="553844" y="908759"/>
            <a:ext cx="5620077" cy="73175"/>
            <a:chOff x="553844" y="-455342"/>
            <a:chExt cx="5620077" cy="73175"/>
          </a:xfrm>
        </p:grpSpPr>
        <p:grpSp>
          <p:nvGrpSpPr>
            <p:cNvPr id="7" name="Group 6"/>
            <p:cNvGrpSpPr/>
            <p:nvPr/>
          </p:nvGrpSpPr>
          <p:grpSpPr>
            <a:xfrm>
              <a:off x="553844" y="-455342"/>
              <a:ext cx="681567" cy="73175"/>
              <a:chOff x="1828800" y="5858934"/>
              <a:chExt cx="681567" cy="73175"/>
            </a:xfrm>
          </p:grpSpPr>
          <p:sp>
            <p:nvSpPr>
              <p:cNvPr id="46" name="Oval 45"/>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7" name="Oval 46"/>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8" name="Oval 47"/>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9" name="Oval 48"/>
              <p:cNvSpPr/>
              <p:nvPr/>
            </p:nvSpPr>
            <p:spPr>
              <a:xfrm>
                <a:off x="2437796" y="5858934"/>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8" name="Group 7"/>
            <p:cNvGrpSpPr/>
            <p:nvPr/>
          </p:nvGrpSpPr>
          <p:grpSpPr>
            <a:xfrm>
              <a:off x="1376929" y="-455342"/>
              <a:ext cx="681567" cy="73175"/>
              <a:chOff x="1828800" y="5858934"/>
              <a:chExt cx="681567" cy="73175"/>
            </a:xfrm>
          </p:grpSpPr>
          <p:sp>
            <p:nvSpPr>
              <p:cNvPr id="42" name="Oval 41"/>
              <p:cNvSpPr/>
              <p:nvPr/>
            </p:nvSpPr>
            <p:spPr>
              <a:xfrm>
                <a:off x="2032001"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3" name="Oval 42"/>
              <p:cNvSpPr/>
              <p:nvPr/>
            </p:nvSpPr>
            <p:spPr>
              <a:xfrm>
                <a:off x="1828800" y="5859537"/>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4" name="Oval 43"/>
              <p:cNvSpPr/>
              <p:nvPr/>
            </p:nvSpPr>
            <p:spPr>
              <a:xfrm>
                <a:off x="2234596" y="5859538"/>
                <a:ext cx="72571" cy="72571"/>
              </a:xfrm>
              <a:prstGeom prst="ellipse">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5" name="Oval 44"/>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9" name="Group 8"/>
            <p:cNvGrpSpPr/>
            <p:nvPr/>
          </p:nvGrpSpPr>
          <p:grpSpPr>
            <a:xfrm>
              <a:off x="2200014" y="-455342"/>
              <a:ext cx="681567" cy="73175"/>
              <a:chOff x="1828800" y="5858934"/>
              <a:chExt cx="681567" cy="73175"/>
            </a:xfrm>
          </p:grpSpPr>
          <p:sp>
            <p:nvSpPr>
              <p:cNvPr id="38" name="Oval 37"/>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9" name="Oval 38"/>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0" name="Oval 39"/>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1" name="Oval 40"/>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0" name="Group 9"/>
            <p:cNvGrpSpPr/>
            <p:nvPr/>
          </p:nvGrpSpPr>
          <p:grpSpPr>
            <a:xfrm>
              <a:off x="3023099" y="-455342"/>
              <a:ext cx="681567" cy="73175"/>
              <a:chOff x="1828800" y="5858934"/>
              <a:chExt cx="681567" cy="73175"/>
            </a:xfrm>
          </p:grpSpPr>
          <p:sp>
            <p:nvSpPr>
              <p:cNvPr id="34" name="Oval 33"/>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5" name="Oval 34"/>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6" name="Oval 35"/>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7" name="Oval 36"/>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1" name="Group 10"/>
            <p:cNvGrpSpPr/>
            <p:nvPr/>
          </p:nvGrpSpPr>
          <p:grpSpPr>
            <a:xfrm>
              <a:off x="3846184" y="-455342"/>
              <a:ext cx="681567" cy="73175"/>
              <a:chOff x="1828800" y="5858934"/>
              <a:chExt cx="681567" cy="73175"/>
            </a:xfrm>
          </p:grpSpPr>
          <p:sp>
            <p:nvSpPr>
              <p:cNvPr id="30" name="Oval 29"/>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1" name="Oval 30"/>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2" name="Oval 31"/>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3" name="Oval 32"/>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2" name="Group 11"/>
            <p:cNvGrpSpPr/>
            <p:nvPr/>
          </p:nvGrpSpPr>
          <p:grpSpPr>
            <a:xfrm>
              <a:off x="4669269" y="-455342"/>
              <a:ext cx="681567" cy="73175"/>
              <a:chOff x="1828800" y="5858934"/>
              <a:chExt cx="681567" cy="73175"/>
            </a:xfrm>
          </p:grpSpPr>
          <p:sp>
            <p:nvSpPr>
              <p:cNvPr id="26" name="Oval 25"/>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7" name="Oval 26"/>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8" name="Oval 27"/>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Oval 28"/>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13" name="Group 12"/>
            <p:cNvGrpSpPr/>
            <p:nvPr/>
          </p:nvGrpSpPr>
          <p:grpSpPr>
            <a:xfrm>
              <a:off x="5492354" y="-455342"/>
              <a:ext cx="681567" cy="73175"/>
              <a:chOff x="1828800" y="5858934"/>
              <a:chExt cx="681567" cy="73175"/>
            </a:xfrm>
          </p:grpSpPr>
          <p:sp>
            <p:nvSpPr>
              <p:cNvPr id="21" name="Oval 20"/>
              <p:cNvSpPr/>
              <p:nvPr/>
            </p:nvSpPr>
            <p:spPr>
              <a:xfrm>
                <a:off x="2032001"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1828800" y="5859537"/>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4" name="Oval 23"/>
              <p:cNvSpPr/>
              <p:nvPr/>
            </p:nvSpPr>
            <p:spPr>
              <a:xfrm>
                <a:off x="2234596" y="5859538"/>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5" name="Oval 24"/>
              <p:cNvSpPr/>
              <p:nvPr/>
            </p:nvSpPr>
            <p:spPr>
              <a:xfrm>
                <a:off x="2437796" y="5858934"/>
                <a:ext cx="72571" cy="72571"/>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grpSp>
        <p:nvGrpSpPr>
          <p:cNvPr id="50" name="Group 49"/>
          <p:cNvGrpSpPr/>
          <p:nvPr/>
        </p:nvGrpSpPr>
        <p:grpSpPr>
          <a:xfrm>
            <a:off x="11271320" y="459872"/>
            <a:ext cx="322309" cy="223574"/>
            <a:chOff x="4495800" y="914400"/>
            <a:chExt cx="228600" cy="152400"/>
          </a:xfrm>
        </p:grpSpPr>
        <p:cxnSp>
          <p:nvCxnSpPr>
            <p:cNvPr id="51" name="Straight Connector 50"/>
            <p:cNvCxnSpPr/>
            <p:nvPr/>
          </p:nvCxnSpPr>
          <p:spPr>
            <a:xfrm>
              <a:off x="4495800" y="914400"/>
              <a:ext cx="228600" cy="0"/>
            </a:xfrm>
            <a:prstGeom prst="line">
              <a:avLst/>
            </a:prstGeom>
            <a:noFill/>
            <a:ln w="19050" cap="rnd" cmpd="sng" algn="ctr">
              <a:solidFill>
                <a:schemeClr val="bg1"/>
              </a:solidFill>
              <a:prstDash val="solid"/>
            </a:ln>
            <a:effectLst/>
          </p:spPr>
        </p:cxnSp>
        <p:cxnSp>
          <p:nvCxnSpPr>
            <p:cNvPr id="52" name="Straight Connector 51"/>
            <p:cNvCxnSpPr/>
            <p:nvPr/>
          </p:nvCxnSpPr>
          <p:spPr>
            <a:xfrm>
              <a:off x="4495800" y="990600"/>
              <a:ext cx="228600" cy="0"/>
            </a:xfrm>
            <a:prstGeom prst="line">
              <a:avLst/>
            </a:prstGeom>
            <a:noFill/>
            <a:ln w="19050" cap="rnd" cmpd="sng" algn="ctr">
              <a:solidFill>
                <a:schemeClr val="bg1"/>
              </a:solidFill>
              <a:prstDash val="solid"/>
            </a:ln>
            <a:effectLst/>
          </p:spPr>
        </p:cxnSp>
        <p:cxnSp>
          <p:nvCxnSpPr>
            <p:cNvPr id="53" name="Straight Connector 52"/>
            <p:cNvCxnSpPr/>
            <p:nvPr/>
          </p:nvCxnSpPr>
          <p:spPr>
            <a:xfrm>
              <a:off x="4495800" y="1066800"/>
              <a:ext cx="228600" cy="0"/>
            </a:xfrm>
            <a:prstGeom prst="line">
              <a:avLst/>
            </a:prstGeom>
            <a:noFill/>
            <a:ln w="19050" cap="rnd" cmpd="sng" algn="ctr">
              <a:solidFill>
                <a:schemeClr val="bg1"/>
              </a:solidFill>
              <a:prstDash val="solid"/>
            </a:ln>
            <a:effectLst/>
          </p:spPr>
        </p:cxnSp>
      </p:grpSp>
      <p:sp>
        <p:nvSpPr>
          <p:cNvPr id="54" name="TextBox 53"/>
          <p:cNvSpPr txBox="1"/>
          <p:nvPr/>
        </p:nvSpPr>
        <p:spPr>
          <a:xfrm>
            <a:off x="475560" y="1354580"/>
            <a:ext cx="896040" cy="307777"/>
          </a:xfrm>
          <a:prstGeom prst="rect">
            <a:avLst/>
          </a:prstGeom>
          <a:noFill/>
        </p:spPr>
        <p:txBody>
          <a:bodyPr wrap="square" rtlCol="0">
            <a:spAutoFit/>
          </a:bodyPr>
          <a:lstStyle/>
          <a:p>
            <a:r>
              <a:rPr lang="en-US" sz="1400" dirty="0">
                <a:solidFill>
                  <a:schemeClr val="bg1"/>
                </a:solidFill>
                <a:latin typeface="Arial" panose="020B0604020202020204" pitchFamily="34" charset="0"/>
                <a:ea typeface="Volta Modern Text 55 Roman" charset="0"/>
                <a:cs typeface="Arial" panose="020B0604020202020204" pitchFamily="34" charset="0"/>
              </a:rPr>
              <a:t>Step 2</a:t>
            </a:r>
          </a:p>
        </p:txBody>
      </p:sp>
      <p:sp>
        <p:nvSpPr>
          <p:cNvPr id="55" name="Rectangle 54">
            <a:hlinkClick r:id="rId3" action="ppaction://hlinksldjump"/>
          </p:cNvPr>
          <p:cNvSpPr/>
          <p:nvPr/>
        </p:nvSpPr>
        <p:spPr>
          <a:xfrm>
            <a:off x="10810068" y="0"/>
            <a:ext cx="1381932" cy="11236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3191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1574</Words>
  <Application>Microsoft Office PowerPoint</Application>
  <PresentationFormat>Widescreen</PresentationFormat>
  <Paragraphs>197</Paragraphs>
  <Slides>35</Slides>
  <Notes>19</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35</vt:i4>
      </vt:variant>
    </vt:vector>
  </HeadingPairs>
  <TitlesOfParts>
    <vt:vector size="38"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2020-11-26T14:11:58Z</dcterms:created>
  <dcterms:modified xsi:type="dcterms:W3CDTF">2020-11-26T14:12:52Z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d5ae3ea-d4ca-4929-ae30-00faddc499b2_Enabled">
    <vt:lpwstr>true</vt:lpwstr>
  </property>
  <property fmtid="{D5CDD505-2E9C-101B-9397-08002B2CF9AE}" pid="3" name="MSIP_Label_ed5ae3ea-d4ca-4929-ae30-00faddc499b2_SetDate">
    <vt:lpwstr>2020-11-26T14:12:29Z</vt:lpwstr>
  </property>
  <property fmtid="{D5CDD505-2E9C-101B-9397-08002B2CF9AE}" pid="4" name="MSIP_Label_ed5ae3ea-d4ca-4929-ae30-00faddc499b2_Method">
    <vt:lpwstr>Privileged</vt:lpwstr>
  </property>
  <property fmtid="{D5CDD505-2E9C-101B-9397-08002B2CF9AE}" pid="5" name="MSIP_Label_ed5ae3ea-d4ca-4929-ae30-00faddc499b2_Name">
    <vt:lpwstr>Public</vt:lpwstr>
  </property>
  <property fmtid="{D5CDD505-2E9C-101B-9397-08002B2CF9AE}" pid="6" name="MSIP_Label_ed5ae3ea-d4ca-4929-ae30-00faddc499b2_SiteId">
    <vt:lpwstr>f35a6974-607f-47d4-82d7-ff31d7dc53a5</vt:lpwstr>
  </property>
  <property fmtid="{D5CDD505-2E9C-101B-9397-08002B2CF9AE}" pid="7" name="MSIP_Label_ed5ae3ea-d4ca-4929-ae30-00faddc499b2_ActionId">
    <vt:lpwstr>a508f3b8-f713-4e85-8618-0cd0447ca7ba</vt:lpwstr>
  </property>
  <property fmtid="{D5CDD505-2E9C-101B-9397-08002B2CF9AE}" pid="8" name="MSIP_Label_ed5ae3ea-d4ca-4929-ae30-00faddc499b2_ContentBits">
    <vt:lpwstr>0</vt:lpwstr>
  </property>
</Properties>
</file>